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12192000"/>
  <p:notesSz cx="6858000" cy="9144000"/>
  <p:embeddedFontLst>
    <p:embeddedFont>
      <p:font typeface="Montserrat"/>
      <p:bold r:id="rId47"/>
      <p:boldItalic r:id="rId48"/>
    </p:embeddedFont>
    <p:embeddedFont>
      <p:font typeface="Roboto Condensed"/>
      <p:regular r:id="rId49"/>
      <p:bold r:id="rId50"/>
      <p:italic r:id="rId51"/>
      <p:boldItalic r:id="rId52"/>
    </p:embeddedFont>
    <p:embeddedFont>
      <p:font typeface="Helvetica Neue"/>
      <p:regular r:id="rId53"/>
      <p:bold r:id="rId54"/>
      <p:italic r:id="rId55"/>
      <p:boldItalic r:id="rId56"/>
    </p:embeddedFont>
    <p:embeddedFont>
      <p:font typeface="Arial Black"/>
      <p:regular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8" roundtripDataSignature="AMtx7midpmZzGe12wF97EjAIGMNe9yI6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boldItalic.fntdata"/><Relationship Id="rId47" Type="http://schemas.openxmlformats.org/officeDocument/2006/relationships/font" Target="fonts/Montserrat-bold.fntdata"/><Relationship Id="rId49" Type="http://schemas.openxmlformats.org/officeDocument/2006/relationships/font" Target="fonts/RobotoCondense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Condensed-italic.fntdata"/><Relationship Id="rId50" Type="http://schemas.openxmlformats.org/officeDocument/2006/relationships/font" Target="fonts/RobotoCondensed-bold.fntdata"/><Relationship Id="rId53" Type="http://schemas.openxmlformats.org/officeDocument/2006/relationships/font" Target="fonts/HelveticaNeue-regular.fntdata"/><Relationship Id="rId52" Type="http://schemas.openxmlformats.org/officeDocument/2006/relationships/font" Target="fonts/RobotoCondensed-boldItalic.fntdata"/><Relationship Id="rId11" Type="http://schemas.openxmlformats.org/officeDocument/2006/relationships/slide" Target="slides/slide6.xml"/><Relationship Id="rId55" Type="http://schemas.openxmlformats.org/officeDocument/2006/relationships/font" Target="fonts/HelveticaNeue-italic.fntdata"/><Relationship Id="rId10" Type="http://schemas.openxmlformats.org/officeDocument/2006/relationships/slide" Target="slides/slide5.xml"/><Relationship Id="rId54" Type="http://schemas.openxmlformats.org/officeDocument/2006/relationships/font" Target="fonts/HelveticaNeue-bold.fntdata"/><Relationship Id="rId13" Type="http://schemas.openxmlformats.org/officeDocument/2006/relationships/slide" Target="slides/slide8.xml"/><Relationship Id="rId57" Type="http://schemas.openxmlformats.org/officeDocument/2006/relationships/font" Target="fonts/ArialBlack-regular.fntdata"/><Relationship Id="rId12" Type="http://schemas.openxmlformats.org/officeDocument/2006/relationships/slide" Target="slides/slide7.xml"/><Relationship Id="rId56" Type="http://schemas.openxmlformats.org/officeDocument/2006/relationships/font" Target="fonts/HelveticaNeue-boldItalic.fntdata"/><Relationship Id="rId15" Type="http://schemas.openxmlformats.org/officeDocument/2006/relationships/slide" Target="slides/slide10.xml"/><Relationship Id="rId14" Type="http://schemas.openxmlformats.org/officeDocument/2006/relationships/slide" Target="slides/slide9.xml"/><Relationship Id="rId58"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3d48c412b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33d48c412b1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11" name="Shape 11"/>
        <p:cNvGrpSpPr/>
        <p:nvPr/>
      </p:nvGrpSpPr>
      <p:grpSpPr>
        <a:xfrm>
          <a:off x="0" y="0"/>
          <a:ext cx="0" cy="0"/>
          <a:chOff x="0" y="0"/>
          <a:chExt cx="0" cy="0"/>
        </a:xfrm>
      </p:grpSpPr>
      <p:sp>
        <p:nvSpPr>
          <p:cNvPr id="12" name="Google Shape;1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68" name="Shape 68"/>
        <p:cNvGrpSpPr/>
        <p:nvPr/>
      </p:nvGrpSpPr>
      <p:grpSpPr>
        <a:xfrm>
          <a:off x="0" y="0"/>
          <a:ext cx="0" cy="0"/>
          <a:chOff x="0" y="0"/>
          <a:chExt cx="0" cy="0"/>
        </a:xfrm>
      </p:grpSpPr>
      <p:sp>
        <p:nvSpPr>
          <p:cNvPr id="69" name="Google Shape;6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4" name="Shape 74"/>
        <p:cNvGrpSpPr/>
        <p:nvPr/>
      </p:nvGrpSpPr>
      <p:grpSpPr>
        <a:xfrm>
          <a:off x="0" y="0"/>
          <a:ext cx="0" cy="0"/>
          <a:chOff x="0" y="0"/>
          <a:chExt cx="0" cy="0"/>
        </a:xfrm>
      </p:grpSpPr>
      <p:sp>
        <p:nvSpPr>
          <p:cNvPr id="75" name="Google Shape;75;p5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5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5" name="Shape 15"/>
        <p:cNvGrpSpPr/>
        <p:nvPr/>
      </p:nvGrpSpPr>
      <p:grpSpPr>
        <a:xfrm>
          <a:off x="0" y="0"/>
          <a:ext cx="0" cy="0"/>
          <a:chOff x="0" y="0"/>
          <a:chExt cx="0" cy="0"/>
        </a:xfrm>
      </p:grpSpPr>
      <p:sp>
        <p:nvSpPr>
          <p:cNvPr id="16" name="Google Shape;16;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1" name="Shape 21"/>
        <p:cNvGrpSpPr/>
        <p:nvPr/>
      </p:nvGrpSpPr>
      <p:grpSpPr>
        <a:xfrm>
          <a:off x="0" y="0"/>
          <a:ext cx="0" cy="0"/>
          <a:chOff x="0" y="0"/>
          <a:chExt cx="0" cy="0"/>
        </a:xfrm>
      </p:grpSpPr>
      <p:sp>
        <p:nvSpPr>
          <p:cNvPr id="22" name="Google Shape;22;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 Bilgisi" type="secHead">
  <p:cSld name="SECTION_HEADER">
    <p:spTree>
      <p:nvGrpSpPr>
        <p:cNvPr id="27" name="Shape 27"/>
        <p:cNvGrpSpPr/>
        <p:nvPr/>
      </p:nvGrpSpPr>
      <p:grpSpPr>
        <a:xfrm>
          <a:off x="0" y="0"/>
          <a:ext cx="0" cy="0"/>
          <a:chOff x="0" y="0"/>
          <a:chExt cx="0" cy="0"/>
        </a:xfrm>
      </p:grpSpPr>
      <p:sp>
        <p:nvSpPr>
          <p:cNvPr id="28" name="Google Shape;28;p4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3" name="Shape 33"/>
        <p:cNvGrpSpPr/>
        <p:nvPr/>
      </p:nvGrpSpPr>
      <p:grpSpPr>
        <a:xfrm>
          <a:off x="0" y="0"/>
          <a:ext cx="0" cy="0"/>
          <a:chOff x="0" y="0"/>
          <a:chExt cx="0" cy="0"/>
        </a:xfrm>
      </p:grpSpPr>
      <p:sp>
        <p:nvSpPr>
          <p:cNvPr id="34" name="Google Shape;34;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0" name="Shape 40"/>
        <p:cNvGrpSpPr/>
        <p:nvPr/>
      </p:nvGrpSpPr>
      <p:grpSpPr>
        <a:xfrm>
          <a:off x="0" y="0"/>
          <a:ext cx="0" cy="0"/>
          <a:chOff x="0" y="0"/>
          <a:chExt cx="0" cy="0"/>
        </a:xfrm>
      </p:grpSpPr>
      <p:sp>
        <p:nvSpPr>
          <p:cNvPr id="41" name="Google Shape;41;p4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49" name="Shape 49"/>
        <p:cNvGrpSpPr/>
        <p:nvPr/>
      </p:nvGrpSpPr>
      <p:grpSpPr>
        <a:xfrm>
          <a:off x="0" y="0"/>
          <a:ext cx="0" cy="0"/>
          <a:chOff x="0" y="0"/>
          <a:chExt cx="0" cy="0"/>
        </a:xfrm>
      </p:grpSpPr>
      <p:sp>
        <p:nvSpPr>
          <p:cNvPr id="50" name="Google Shape;5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4" name="Shape 54"/>
        <p:cNvGrpSpPr/>
        <p:nvPr/>
      </p:nvGrpSpPr>
      <p:grpSpPr>
        <a:xfrm>
          <a:off x="0" y="0"/>
          <a:ext cx="0" cy="0"/>
          <a:chOff x="0" y="0"/>
          <a:chExt cx="0" cy="0"/>
        </a:xfrm>
      </p:grpSpPr>
      <p:sp>
        <p:nvSpPr>
          <p:cNvPr id="55" name="Google Shape;55;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1" name="Shape 61"/>
        <p:cNvGrpSpPr/>
        <p:nvPr/>
      </p:nvGrpSpPr>
      <p:grpSpPr>
        <a:xfrm>
          <a:off x="0" y="0"/>
          <a:ext cx="0" cy="0"/>
          <a:chOff x="0" y="0"/>
          <a:chExt cx="0" cy="0"/>
        </a:xfrm>
      </p:grpSpPr>
      <p:sp>
        <p:nvSpPr>
          <p:cNvPr id="62" name="Google Shape;62;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50"/>
          <p:cNvSpPr/>
          <p:nvPr>
            <p:ph idx="2" type="pic"/>
          </p:nvPr>
        </p:nvSpPr>
        <p:spPr>
          <a:xfrm>
            <a:off x="5183188" y="987425"/>
            <a:ext cx="6172200" cy="4873625"/>
          </a:xfrm>
          <a:prstGeom prst="rect">
            <a:avLst/>
          </a:prstGeom>
          <a:noFill/>
          <a:ln>
            <a:noFill/>
          </a:ln>
        </p:spPr>
      </p:sp>
      <p:sp>
        <p:nvSpPr>
          <p:cNvPr id="64" name="Google Shape;64;p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nvSpPr>
        <p:spPr>
          <a:xfrm>
            <a:off x="5438707" y="3429000"/>
            <a:ext cx="7160761"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chemeClr val="lt1"/>
                </a:solidFill>
                <a:latin typeface="Calibri"/>
                <a:ea typeface="Calibri"/>
                <a:cs typeface="Calibri"/>
                <a:sym typeface="Calibri"/>
              </a:rPr>
              <a:t>Welcome to </a:t>
            </a:r>
            <a:endParaRPr b="0" i="0" sz="4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US" sz="4000" u="none" cap="none" strike="noStrike">
                <a:solidFill>
                  <a:schemeClr val="lt1"/>
                </a:solidFill>
                <a:latin typeface="Calibri"/>
                <a:ea typeface="Calibri"/>
                <a:cs typeface="Calibri"/>
                <a:sym typeface="Calibri"/>
              </a:rPr>
              <a:t>the Animal Health Ecosystem</a:t>
            </a:r>
            <a:endParaRPr b="0" i="0" sz="4000" u="none" cap="none" strike="noStrike">
              <a:solidFill>
                <a:schemeClr val="lt1"/>
              </a:solidFill>
              <a:latin typeface="Helvetica Neue"/>
              <a:ea typeface="Helvetica Neue"/>
              <a:cs typeface="Helvetica Neue"/>
              <a:sym typeface="Helvetica Neue"/>
            </a:endParaRPr>
          </a:p>
        </p:txBody>
      </p:sp>
      <p:sp>
        <p:nvSpPr>
          <p:cNvPr id="85" name="Google Shape;85;p1"/>
          <p:cNvSpPr txBox="1"/>
          <p:nvPr/>
        </p:nvSpPr>
        <p:spPr>
          <a:xfrm>
            <a:off x="8799364" y="6319961"/>
            <a:ext cx="19954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lt1"/>
                </a:solidFill>
                <a:latin typeface="Calibri"/>
                <a:ea typeface="Calibri"/>
                <a:cs typeface="Calibri"/>
                <a:sym typeface="Calibri"/>
              </a:rPr>
              <a:t>2025 </a:t>
            </a:r>
            <a:endParaRPr sz="2400">
              <a:solidFill>
                <a:schemeClr val="lt1"/>
              </a:solidFill>
              <a:latin typeface="Helvetica Neue"/>
              <a:ea typeface="Helvetica Neue"/>
              <a:cs typeface="Helvetica Neue"/>
              <a:sym typeface="Helvetica Neue"/>
            </a:endParaRPr>
          </a:p>
        </p:txBody>
      </p:sp>
      <p:pic>
        <p:nvPicPr>
          <p:cNvPr id="86" name="Google Shape;86;p1" title="Cover Eng..jpg"/>
          <p:cNvPicPr preferRelativeResize="0"/>
          <p:nvPr/>
        </p:nvPicPr>
        <p:blipFill>
          <a:blip r:embed="rId3">
            <a:alphaModFix/>
          </a:blip>
          <a:stretch>
            <a:fillRect/>
          </a:stretch>
        </p:blipFill>
        <p:spPr>
          <a:xfrm>
            <a:off x="0" y="2977"/>
            <a:ext cx="12192000" cy="68520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9"/>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165" name="Google Shape;165;p9"/>
          <p:cNvSpPr txBox="1"/>
          <p:nvPr/>
        </p:nvSpPr>
        <p:spPr>
          <a:xfrm>
            <a:off x="5849017" y="941460"/>
            <a:ext cx="160421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Patient Follow-up</a:t>
            </a:r>
            <a:endParaRPr b="1" sz="2400">
              <a:solidFill>
                <a:schemeClr val="lt1"/>
              </a:solidFill>
              <a:latin typeface="Calibri"/>
              <a:ea typeface="Calibri"/>
              <a:cs typeface="Calibri"/>
              <a:sym typeface="Calibri"/>
            </a:endParaRPr>
          </a:p>
        </p:txBody>
      </p:sp>
      <p:sp>
        <p:nvSpPr>
          <p:cNvPr id="166" name="Google Shape;166;p9"/>
          <p:cNvSpPr txBox="1"/>
          <p:nvPr/>
        </p:nvSpPr>
        <p:spPr>
          <a:xfrm>
            <a:off x="8545428" y="1463835"/>
            <a:ext cx="1604211"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7/24 </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Support</a:t>
            </a:r>
            <a:endParaRPr b="1" sz="2800">
              <a:solidFill>
                <a:schemeClr val="lt1"/>
              </a:solidFill>
              <a:latin typeface="Calibri"/>
              <a:ea typeface="Calibri"/>
              <a:cs typeface="Calibri"/>
              <a:sym typeface="Calibri"/>
            </a:endParaRPr>
          </a:p>
        </p:txBody>
      </p:sp>
      <p:sp>
        <p:nvSpPr>
          <p:cNvPr id="167" name="Google Shape;167;p9"/>
          <p:cNvSpPr txBox="1"/>
          <p:nvPr/>
        </p:nvSpPr>
        <p:spPr>
          <a:xfrm>
            <a:off x="10439733" y="584626"/>
            <a:ext cx="1604211"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Calibri"/>
                <a:ea typeface="Calibri"/>
                <a:cs typeface="Calibri"/>
                <a:sym typeface="Calibri"/>
              </a:rPr>
              <a:t>Expert Team  of 20 Persons</a:t>
            </a:r>
            <a:endParaRPr b="1" sz="2200">
              <a:solidFill>
                <a:schemeClr val="lt1"/>
              </a:solidFill>
              <a:latin typeface="Calibri"/>
              <a:ea typeface="Calibri"/>
              <a:cs typeface="Calibri"/>
              <a:sym typeface="Calibri"/>
            </a:endParaRPr>
          </a:p>
        </p:txBody>
      </p:sp>
      <p:sp>
        <p:nvSpPr>
          <p:cNvPr id="168" name="Google Shape;168;p9"/>
          <p:cNvSpPr txBox="1"/>
          <p:nvPr/>
        </p:nvSpPr>
        <p:spPr>
          <a:xfrm>
            <a:off x="6029047" y="3134324"/>
            <a:ext cx="18288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Laboratory Management</a:t>
            </a:r>
            <a:endParaRPr b="1" sz="1800">
              <a:solidFill>
                <a:schemeClr val="lt1"/>
              </a:solidFill>
              <a:latin typeface="Calibri"/>
              <a:ea typeface="Calibri"/>
              <a:cs typeface="Calibri"/>
              <a:sym typeface="Calibri"/>
            </a:endParaRPr>
          </a:p>
        </p:txBody>
      </p:sp>
      <p:sp>
        <p:nvSpPr>
          <p:cNvPr id="169" name="Google Shape;169;p9"/>
          <p:cNvSpPr txBox="1"/>
          <p:nvPr/>
        </p:nvSpPr>
        <p:spPr>
          <a:xfrm>
            <a:off x="8071274" y="3628097"/>
            <a:ext cx="1828800"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chemeClr val="lt1"/>
                </a:solidFill>
                <a:latin typeface="Calibri"/>
                <a:ea typeface="Calibri"/>
                <a:cs typeface="Calibri"/>
                <a:sym typeface="Calibri"/>
              </a:rPr>
              <a:t>Administrative Management</a:t>
            </a:r>
            <a:endParaRPr b="1" sz="1700">
              <a:solidFill>
                <a:schemeClr val="lt1"/>
              </a:solidFill>
              <a:latin typeface="Calibri"/>
              <a:ea typeface="Calibri"/>
              <a:cs typeface="Calibri"/>
              <a:sym typeface="Calibri"/>
            </a:endParaRPr>
          </a:p>
        </p:txBody>
      </p:sp>
      <p:sp>
        <p:nvSpPr>
          <p:cNvPr id="170" name="Google Shape;170;p9"/>
          <p:cNvSpPr txBox="1"/>
          <p:nvPr/>
        </p:nvSpPr>
        <p:spPr>
          <a:xfrm>
            <a:off x="4690923" y="5494288"/>
            <a:ext cx="18288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Accounting</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Finance</a:t>
            </a:r>
            <a:endParaRPr b="1" sz="2000">
              <a:solidFill>
                <a:schemeClr val="lt1"/>
              </a:solidFill>
              <a:latin typeface="Calibri"/>
              <a:ea typeface="Calibri"/>
              <a:cs typeface="Calibri"/>
              <a:sym typeface="Calibri"/>
            </a:endParaRPr>
          </a:p>
        </p:txBody>
      </p:sp>
      <p:sp>
        <p:nvSpPr>
          <p:cNvPr id="171" name="Google Shape;171;p9"/>
          <p:cNvSpPr txBox="1"/>
          <p:nvPr/>
        </p:nvSpPr>
        <p:spPr>
          <a:xfrm>
            <a:off x="6702116" y="4949165"/>
            <a:ext cx="182880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lt1"/>
                </a:solidFill>
                <a:latin typeface="Calibri"/>
                <a:ea typeface="Calibri"/>
                <a:cs typeface="Calibri"/>
                <a:sym typeface="Calibri"/>
              </a:rPr>
              <a:t>Stock Management</a:t>
            </a:r>
            <a:endParaRPr b="1" sz="1900">
              <a:solidFill>
                <a:schemeClr val="lt1"/>
              </a:solidFill>
              <a:latin typeface="Calibri"/>
              <a:ea typeface="Calibri"/>
              <a:cs typeface="Calibri"/>
              <a:sym typeface="Calibri"/>
            </a:endParaRPr>
          </a:p>
        </p:txBody>
      </p:sp>
      <p:sp>
        <p:nvSpPr>
          <p:cNvPr id="172" name="Google Shape;172;p9"/>
          <p:cNvSpPr txBox="1"/>
          <p:nvPr/>
        </p:nvSpPr>
        <p:spPr>
          <a:xfrm>
            <a:off x="9580034" y="4918387"/>
            <a:ext cx="18288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25 Separate Modules</a:t>
            </a:r>
            <a:endParaRPr b="1" sz="2000">
              <a:solidFill>
                <a:schemeClr val="lt1"/>
              </a:solidFill>
              <a:latin typeface="Calibri"/>
              <a:ea typeface="Calibri"/>
              <a:cs typeface="Calibri"/>
              <a:sym typeface="Calibri"/>
            </a:endParaRPr>
          </a:p>
        </p:txBody>
      </p:sp>
      <p:sp>
        <p:nvSpPr>
          <p:cNvPr id="173" name="Google Shape;173;p9"/>
          <p:cNvSpPr txBox="1"/>
          <p:nvPr/>
        </p:nvSpPr>
        <p:spPr>
          <a:xfrm>
            <a:off x="10101177" y="2915424"/>
            <a:ext cx="18288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7F7F7F"/>
                </a:solidFill>
                <a:latin typeface="Calibri"/>
                <a:ea typeface="Calibri"/>
                <a:cs typeface="Calibri"/>
                <a:sym typeface="Calibri"/>
              </a:rPr>
              <a:t>Online Appointment</a:t>
            </a:r>
            <a:endParaRPr b="1" sz="1800">
              <a:solidFill>
                <a:srgbClr val="7F7F7F"/>
              </a:solidFill>
              <a:latin typeface="Calibri"/>
              <a:ea typeface="Calibri"/>
              <a:cs typeface="Calibri"/>
              <a:sym typeface="Calibri"/>
            </a:endParaRPr>
          </a:p>
        </p:txBody>
      </p:sp>
      <p:sp>
        <p:nvSpPr>
          <p:cNvPr id="174" name="Google Shape;174;p9"/>
          <p:cNvSpPr txBox="1"/>
          <p:nvPr/>
        </p:nvSpPr>
        <p:spPr>
          <a:xfrm>
            <a:off x="403206" y="2082926"/>
            <a:ext cx="4747979"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E-vet Software Automation System </a:t>
            </a:r>
            <a:r>
              <a:rPr lang="en-US" sz="2000">
                <a:solidFill>
                  <a:schemeClr val="dk1"/>
                </a:solidFill>
                <a:latin typeface="Calibri"/>
                <a:ea typeface="Calibri"/>
                <a:cs typeface="Calibri"/>
                <a:sym typeface="Calibri"/>
              </a:rPr>
              <a:t>is a program specially developed for hospitals and veterinary clinics.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It ensures that medical, financial and administrative processes are recorded in animal hospitals and that clinic management is carried out professionally.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0"/>
          <p:cNvPicPr preferRelativeResize="0"/>
          <p:nvPr/>
        </p:nvPicPr>
        <p:blipFill rotWithShape="1">
          <a:blip r:embed="rId3">
            <a:alphaModFix/>
          </a:blip>
          <a:srcRect b="0" l="0" r="0" t="0"/>
          <a:stretch/>
        </p:blipFill>
        <p:spPr>
          <a:xfrm>
            <a:off x="-1" y="1390"/>
            <a:ext cx="12192002" cy="6855219"/>
          </a:xfrm>
          <a:prstGeom prst="rect">
            <a:avLst/>
          </a:prstGeom>
          <a:noFill/>
          <a:ln>
            <a:noFill/>
          </a:ln>
        </p:spPr>
      </p:pic>
      <p:sp>
        <p:nvSpPr>
          <p:cNvPr id="180" name="Google Shape;180;p10"/>
          <p:cNvSpPr txBox="1"/>
          <p:nvPr/>
        </p:nvSpPr>
        <p:spPr>
          <a:xfrm>
            <a:off x="617049" y="4600375"/>
            <a:ext cx="2610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600">
              <a:solidFill>
                <a:schemeClr val="dk1"/>
              </a:solidFill>
              <a:latin typeface="Montserrat"/>
              <a:ea typeface="Montserrat"/>
              <a:cs typeface="Montserrat"/>
              <a:sym typeface="Montserrat"/>
            </a:endParaRPr>
          </a:p>
        </p:txBody>
      </p:sp>
      <p:sp>
        <p:nvSpPr>
          <p:cNvPr id="181" name="Google Shape;181;p10"/>
          <p:cNvSpPr txBox="1"/>
          <p:nvPr/>
        </p:nvSpPr>
        <p:spPr>
          <a:xfrm>
            <a:off x="283150" y="4458550"/>
            <a:ext cx="3691200" cy="80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rgbClr val="C00000"/>
                </a:solidFill>
                <a:latin typeface="Montserrat"/>
                <a:ea typeface="Montserrat"/>
                <a:cs typeface="Montserrat"/>
                <a:sym typeface="Montserrat"/>
              </a:rPr>
              <a:t>2200+</a:t>
            </a:r>
            <a:endParaRPr/>
          </a:p>
          <a:p>
            <a:pPr indent="0" lvl="0" marL="0" rtl="0" algn="ctr">
              <a:lnSpc>
                <a:spcPct val="140014"/>
              </a:lnSpc>
              <a:spcBef>
                <a:spcPts val="0"/>
              </a:spcBef>
              <a:spcAft>
                <a:spcPts val="0"/>
              </a:spcAft>
              <a:buClr>
                <a:schemeClr val="dk1"/>
              </a:buClr>
              <a:buSzPts val="1100"/>
              <a:buFont typeface="Arial"/>
              <a:buNone/>
            </a:pPr>
            <a:r>
              <a:rPr b="1" lang="en-US" sz="2400">
                <a:solidFill>
                  <a:schemeClr val="dk1"/>
                </a:solidFill>
                <a:latin typeface="Montserrat"/>
                <a:ea typeface="Montserrat"/>
                <a:cs typeface="Montserrat"/>
                <a:sym typeface="Montserrat"/>
              </a:rPr>
              <a:t>Clinics and Polyclinics</a:t>
            </a:r>
            <a:endParaRPr b="1" sz="2400">
              <a:solidFill>
                <a:srgbClr val="000000"/>
              </a:solidFill>
              <a:latin typeface="Montserrat"/>
              <a:ea typeface="Montserrat"/>
              <a:cs typeface="Montserrat"/>
              <a:sym typeface="Montserrat"/>
            </a:endParaRPr>
          </a:p>
        </p:txBody>
      </p:sp>
      <p:sp>
        <p:nvSpPr>
          <p:cNvPr id="182" name="Google Shape;182;p10"/>
          <p:cNvSpPr txBox="1"/>
          <p:nvPr/>
        </p:nvSpPr>
        <p:spPr>
          <a:xfrm>
            <a:off x="4067224" y="4458550"/>
            <a:ext cx="3315000" cy="808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dk1"/>
              </a:buClr>
              <a:buFont typeface="Arial"/>
              <a:buNone/>
            </a:pPr>
            <a:r>
              <a:rPr b="1" lang="en-US" sz="3200">
                <a:solidFill>
                  <a:srgbClr val="C00000"/>
                </a:solidFill>
                <a:latin typeface="Montserrat"/>
                <a:ea typeface="Montserrat"/>
                <a:cs typeface="Montserrat"/>
                <a:sym typeface="Montserrat"/>
              </a:rPr>
              <a:t>35+</a:t>
            </a:r>
            <a:endParaRPr b="1" sz="4196">
              <a:solidFill>
                <a:schemeClr val="dk1"/>
              </a:solidFill>
              <a:latin typeface="Montserrat"/>
              <a:ea typeface="Montserrat"/>
              <a:cs typeface="Montserrat"/>
              <a:sym typeface="Montserrat"/>
            </a:endParaRPr>
          </a:p>
          <a:p>
            <a:pPr indent="0" lvl="0" marL="0" rtl="0" algn="ctr">
              <a:lnSpc>
                <a:spcPct val="140014"/>
              </a:lnSpc>
              <a:spcBef>
                <a:spcPts val="0"/>
              </a:spcBef>
              <a:spcAft>
                <a:spcPts val="0"/>
              </a:spcAft>
              <a:buClr>
                <a:schemeClr val="dk1"/>
              </a:buClr>
              <a:buFont typeface="Arial"/>
              <a:buNone/>
            </a:pPr>
            <a:r>
              <a:rPr b="1" lang="en-US" sz="2400">
                <a:solidFill>
                  <a:schemeClr val="dk1"/>
                </a:solidFill>
                <a:latin typeface="Montserrat"/>
                <a:ea typeface="Montserrat"/>
                <a:cs typeface="Montserrat"/>
                <a:sym typeface="Montserrat"/>
              </a:rPr>
              <a:t>Animal Hospital</a:t>
            </a:r>
            <a:endParaRPr sz="2400">
              <a:solidFill>
                <a:schemeClr val="dk1"/>
              </a:solidFill>
            </a:endParaRPr>
          </a:p>
          <a:p>
            <a:pPr indent="0" lvl="0" marL="0" marR="0" rtl="0" algn="ctr">
              <a:spcBef>
                <a:spcPts val="0"/>
              </a:spcBef>
              <a:spcAft>
                <a:spcPts val="0"/>
              </a:spcAft>
              <a:buNone/>
            </a:pPr>
            <a:r>
              <a:t/>
            </a:r>
            <a:endParaRPr b="1" sz="3200">
              <a:solidFill>
                <a:srgbClr val="C00000"/>
              </a:solidFill>
              <a:latin typeface="Montserrat"/>
              <a:ea typeface="Montserrat"/>
              <a:cs typeface="Montserrat"/>
              <a:sym typeface="Montserrat"/>
            </a:endParaRPr>
          </a:p>
        </p:txBody>
      </p:sp>
      <p:sp>
        <p:nvSpPr>
          <p:cNvPr id="183" name="Google Shape;183;p10"/>
          <p:cNvSpPr txBox="1"/>
          <p:nvPr/>
        </p:nvSpPr>
        <p:spPr>
          <a:xfrm>
            <a:off x="7896150" y="4458550"/>
            <a:ext cx="3513000" cy="142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Font typeface="Arial"/>
              <a:buNone/>
            </a:pPr>
            <a:r>
              <a:rPr b="1" lang="en-US" sz="3200">
                <a:solidFill>
                  <a:srgbClr val="C00000"/>
                </a:solidFill>
                <a:latin typeface="Montserrat"/>
                <a:ea typeface="Montserrat"/>
                <a:cs typeface="Montserrat"/>
                <a:sym typeface="Montserrat"/>
              </a:rPr>
              <a:t>20 </a:t>
            </a:r>
            <a:endParaRPr b="1" sz="2600">
              <a:solidFill>
                <a:schemeClr val="dk1"/>
              </a:solidFill>
              <a:latin typeface="Montserrat"/>
              <a:ea typeface="Montserrat"/>
              <a:cs typeface="Montserrat"/>
              <a:sym typeface="Montserrat"/>
            </a:endParaRPr>
          </a:p>
          <a:p>
            <a:pPr indent="0" lvl="0" marL="0" rtl="0" algn="ctr">
              <a:lnSpc>
                <a:spcPct val="140014"/>
              </a:lnSpc>
              <a:spcBef>
                <a:spcPts val="0"/>
              </a:spcBef>
              <a:spcAft>
                <a:spcPts val="0"/>
              </a:spcAft>
              <a:buSzPts val="1100"/>
              <a:buNone/>
            </a:pPr>
            <a:r>
              <a:rPr b="1" lang="en-US" sz="2400">
                <a:solidFill>
                  <a:schemeClr val="dk1"/>
                </a:solidFill>
                <a:latin typeface="Montserrat"/>
                <a:ea typeface="Montserrat"/>
                <a:cs typeface="Montserrat"/>
                <a:sym typeface="Montserrat"/>
              </a:rPr>
              <a:t>Faculty of Veterinary Medicine</a:t>
            </a:r>
            <a:endParaRPr b="1" sz="3000">
              <a:solidFill>
                <a:srgbClr val="C00000"/>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1"/>
          <p:cNvPicPr preferRelativeResize="0"/>
          <p:nvPr/>
        </p:nvPicPr>
        <p:blipFill rotWithShape="1">
          <a:blip r:embed="rId3">
            <a:alphaModFix/>
          </a:blip>
          <a:srcRect b="0" l="0" r="0" t="0"/>
          <a:stretch/>
        </p:blipFill>
        <p:spPr>
          <a:xfrm>
            <a:off x="246986" y="0"/>
            <a:ext cx="11945014"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2"/>
          <p:cNvPicPr preferRelativeResize="0"/>
          <p:nvPr/>
        </p:nvPicPr>
        <p:blipFill rotWithShape="1">
          <a:blip r:embed="rId3">
            <a:alphaModFix/>
          </a:blip>
          <a:srcRect b="0" l="0" r="0" t="0"/>
          <a:stretch/>
        </p:blipFill>
        <p:spPr>
          <a:xfrm>
            <a:off x="0" y="20640"/>
            <a:ext cx="12192000" cy="6855220"/>
          </a:xfrm>
          <a:prstGeom prst="rect">
            <a:avLst/>
          </a:prstGeom>
          <a:noFill/>
          <a:ln>
            <a:noFill/>
          </a:ln>
        </p:spPr>
      </p:pic>
      <p:sp>
        <p:nvSpPr>
          <p:cNvPr id="194" name="Google Shape;194;p12"/>
          <p:cNvSpPr txBox="1"/>
          <p:nvPr/>
        </p:nvSpPr>
        <p:spPr>
          <a:xfrm>
            <a:off x="812800" y="1231900"/>
            <a:ext cx="20447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Corporate Memory with Archiving Feature</a:t>
            </a:r>
            <a:endParaRPr/>
          </a:p>
        </p:txBody>
      </p:sp>
      <p:sp>
        <p:nvSpPr>
          <p:cNvPr id="195" name="Google Shape;195;p12"/>
          <p:cNvSpPr txBox="1"/>
          <p:nvPr/>
        </p:nvSpPr>
        <p:spPr>
          <a:xfrm>
            <a:off x="2457450" y="2247900"/>
            <a:ext cx="20447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Saving Time with Mobile Usage</a:t>
            </a:r>
            <a:endParaRPr/>
          </a:p>
        </p:txBody>
      </p:sp>
      <p:sp>
        <p:nvSpPr>
          <p:cNvPr id="196" name="Google Shape;196;p12"/>
          <p:cNvSpPr txBox="1"/>
          <p:nvPr/>
        </p:nvSpPr>
        <p:spPr>
          <a:xfrm>
            <a:off x="1716305" y="4365457"/>
            <a:ext cx="20447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Comparing Past Results</a:t>
            </a:r>
            <a:endParaRPr/>
          </a:p>
        </p:txBody>
      </p:sp>
      <p:sp>
        <p:nvSpPr>
          <p:cNvPr id="197" name="Google Shape;197;p12"/>
          <p:cNvSpPr txBox="1"/>
          <p:nvPr/>
        </p:nvSpPr>
        <p:spPr>
          <a:xfrm>
            <a:off x="610669" y="3283950"/>
            <a:ext cx="270042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Ease of Diagnosis with Measurement Methods</a:t>
            </a:r>
            <a:endParaRPr sz="1600">
              <a:solidFill>
                <a:schemeClr val="dk1"/>
              </a:solidFill>
              <a:latin typeface="Calibri"/>
              <a:ea typeface="Calibri"/>
              <a:cs typeface="Calibri"/>
              <a:sym typeface="Calibri"/>
            </a:endParaRPr>
          </a:p>
        </p:txBody>
      </p:sp>
      <p:sp>
        <p:nvSpPr>
          <p:cNvPr id="198" name="Google Shape;198;p12"/>
          <p:cNvSpPr txBox="1"/>
          <p:nvPr/>
        </p:nvSpPr>
        <p:spPr>
          <a:xfrm>
            <a:off x="747162" y="5401507"/>
            <a:ext cx="20447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Advanced Image Processing Technology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13"/>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04" name="Google Shape;204;p13"/>
          <p:cNvSpPr txBox="1"/>
          <p:nvPr/>
        </p:nvSpPr>
        <p:spPr>
          <a:xfrm>
            <a:off x="692150" y="4728633"/>
            <a:ext cx="190923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All Appointments</a:t>
            </a:r>
            <a:endParaRPr/>
          </a:p>
        </p:txBody>
      </p:sp>
      <p:sp>
        <p:nvSpPr>
          <p:cNvPr id="205" name="Google Shape;205;p13"/>
          <p:cNvSpPr txBox="1"/>
          <p:nvPr/>
        </p:nvSpPr>
        <p:spPr>
          <a:xfrm>
            <a:off x="2319866" y="4770564"/>
            <a:ext cx="2239434"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Automatic Notification</a:t>
            </a:r>
            <a:endParaRPr/>
          </a:p>
        </p:txBody>
      </p:sp>
      <p:sp>
        <p:nvSpPr>
          <p:cNvPr id="206" name="Google Shape;206;p13"/>
          <p:cNvSpPr txBox="1"/>
          <p:nvPr/>
        </p:nvSpPr>
        <p:spPr>
          <a:xfrm>
            <a:off x="4248148" y="4728633"/>
            <a:ext cx="4020608"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lt1"/>
                </a:solidFill>
                <a:latin typeface="Calibri"/>
                <a:ea typeface="Calibri"/>
                <a:cs typeface="Calibri"/>
                <a:sym typeface="Calibri"/>
              </a:rPr>
              <a:t>Labarotory Results and Imaging</a:t>
            </a:r>
            <a:endParaRPr/>
          </a:p>
        </p:txBody>
      </p:sp>
      <p:sp>
        <p:nvSpPr>
          <p:cNvPr id="207" name="Google Shape;207;p13"/>
          <p:cNvSpPr txBox="1"/>
          <p:nvPr/>
        </p:nvSpPr>
        <p:spPr>
          <a:xfrm>
            <a:off x="3057392" y="5101165"/>
            <a:ext cx="190923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Profile and Weight</a:t>
            </a:r>
            <a:endParaRPr/>
          </a:p>
        </p:txBody>
      </p:sp>
      <p:sp>
        <p:nvSpPr>
          <p:cNvPr id="208" name="Google Shape;208;p13"/>
          <p:cNvSpPr txBox="1"/>
          <p:nvPr/>
        </p:nvSpPr>
        <p:spPr>
          <a:xfrm>
            <a:off x="4762764" y="5101165"/>
            <a:ext cx="190923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Clinical Shop</a:t>
            </a:r>
            <a:endParaRPr/>
          </a:p>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p:txBody>
      </p:sp>
      <p:sp>
        <p:nvSpPr>
          <p:cNvPr id="209" name="Google Shape;209;p13"/>
          <p:cNvSpPr txBox="1"/>
          <p:nvPr/>
        </p:nvSpPr>
        <p:spPr>
          <a:xfrm>
            <a:off x="6047316" y="5088809"/>
            <a:ext cx="190923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SmartvetTag</a:t>
            </a:r>
            <a:endParaRPr sz="1600">
              <a:solidFill>
                <a:schemeClr val="lt1"/>
              </a:solidFill>
              <a:latin typeface="Calibri"/>
              <a:ea typeface="Calibri"/>
              <a:cs typeface="Calibri"/>
              <a:sym typeface="Calibri"/>
            </a:endParaRPr>
          </a:p>
        </p:txBody>
      </p:sp>
      <p:sp>
        <p:nvSpPr>
          <p:cNvPr id="210" name="Google Shape;210;p13"/>
          <p:cNvSpPr txBox="1"/>
          <p:nvPr/>
        </p:nvSpPr>
        <p:spPr>
          <a:xfrm>
            <a:off x="515431" y="1127646"/>
            <a:ext cx="7633958" cy="35086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600">
                <a:solidFill>
                  <a:srgbClr val="FCAE17"/>
                </a:solidFill>
                <a:latin typeface="Arial Black"/>
                <a:ea typeface="Arial Black"/>
                <a:cs typeface="Arial Black"/>
                <a:sym typeface="Arial Black"/>
              </a:rPr>
              <a:t>‘‘Digital</a:t>
            </a:r>
            <a:endParaRPr/>
          </a:p>
          <a:p>
            <a:pPr indent="0" lvl="0" marL="0" marR="0" rtl="0" algn="l">
              <a:spcBef>
                <a:spcPts val="0"/>
              </a:spcBef>
              <a:spcAft>
                <a:spcPts val="0"/>
              </a:spcAft>
              <a:buNone/>
            </a:pPr>
            <a:r>
              <a:rPr b="1" lang="en-US" sz="6600">
                <a:solidFill>
                  <a:srgbClr val="FCAE17"/>
                </a:solidFill>
                <a:latin typeface="Arial Black"/>
                <a:ea typeface="Arial Black"/>
                <a:cs typeface="Arial Black"/>
                <a:sym typeface="Arial Black"/>
              </a:rPr>
              <a:t>Health Card</a:t>
            </a:r>
            <a:endParaRPr/>
          </a:p>
          <a:p>
            <a:pPr indent="0" lvl="0" marL="0" marR="0" rtl="0" algn="l">
              <a:spcBef>
                <a:spcPts val="0"/>
              </a:spcBef>
              <a:spcAft>
                <a:spcPts val="0"/>
              </a:spcAft>
              <a:buNone/>
            </a:pPr>
            <a:r>
              <a:rPr b="1" lang="en-US" sz="5400">
                <a:solidFill>
                  <a:srgbClr val="FCAE17"/>
                </a:solidFill>
                <a:latin typeface="Arial Black"/>
                <a:ea typeface="Arial Black"/>
                <a:cs typeface="Arial Black"/>
                <a:sym typeface="Arial Black"/>
              </a:rPr>
              <a:t>in Mobile’’</a:t>
            </a:r>
            <a:endParaRPr b="1" sz="2800">
              <a:solidFill>
                <a:srgbClr val="FCAE17"/>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0"/>
          <p:cNvPicPr preferRelativeResize="0"/>
          <p:nvPr/>
        </p:nvPicPr>
        <p:blipFill rotWithShape="1">
          <a:blip r:embed="rId3">
            <a:alphaModFix/>
          </a:blip>
          <a:srcRect b="0" l="0" r="0" t="0"/>
          <a:stretch/>
        </p:blipFill>
        <p:spPr>
          <a:xfrm>
            <a:off x="0" y="-67485"/>
            <a:ext cx="12192002" cy="6855219"/>
          </a:xfrm>
          <a:prstGeom prst="rect">
            <a:avLst/>
          </a:prstGeom>
          <a:noFill/>
          <a:ln>
            <a:noFill/>
          </a:ln>
        </p:spPr>
      </p:pic>
      <p:sp>
        <p:nvSpPr>
          <p:cNvPr id="216" name="Google Shape;216;p20"/>
          <p:cNvSpPr txBox="1"/>
          <p:nvPr/>
        </p:nvSpPr>
        <p:spPr>
          <a:xfrm>
            <a:off x="777300" y="140700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217" name="Google Shape;217;p20"/>
          <p:cNvSpPr txBox="1"/>
          <p:nvPr/>
        </p:nvSpPr>
        <p:spPr>
          <a:xfrm>
            <a:off x="777300" y="1335600"/>
            <a:ext cx="3679800" cy="4186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2000">
                <a:solidFill>
                  <a:schemeClr val="dk1"/>
                </a:solidFill>
              </a:rPr>
              <a:t>Fi Petfood </a:t>
            </a:r>
            <a:r>
              <a:rPr lang="en-US" sz="2000">
                <a:solidFill>
                  <a:schemeClr val="dk1"/>
                </a:solidFill>
                <a:latin typeface="Calibri"/>
                <a:ea typeface="Calibri"/>
                <a:cs typeface="Calibri"/>
                <a:sym typeface="Calibri"/>
              </a:rPr>
              <a:t>aims to provide the most natural nutrition for our furry friends by complementing medical treatments in animal health with veterinary diet series foods. Our facility has 11,000 m2 of closed area on 30,000 m2 of land. It operates in the OSB in Kırklareli province.</a:t>
            </a:r>
            <a:endParaRPr sz="20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1"/>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23" name="Google Shape;223;p21"/>
          <p:cNvSpPr txBox="1"/>
          <p:nvPr/>
        </p:nvSpPr>
        <p:spPr>
          <a:xfrm>
            <a:off x="424002" y="1341559"/>
            <a:ext cx="6256420" cy="218521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1700">
                <a:solidFill>
                  <a:schemeClr val="dk1"/>
                </a:solidFill>
                <a:latin typeface="Arial"/>
                <a:ea typeface="Arial"/>
                <a:cs typeface="Arial"/>
                <a:sym typeface="Arial"/>
              </a:rPr>
              <a:t>ISO 22000: </a:t>
            </a:r>
            <a:r>
              <a:rPr i="1" lang="en-US" sz="1700">
                <a:solidFill>
                  <a:schemeClr val="dk1"/>
                </a:solidFill>
                <a:latin typeface="Arial"/>
                <a:ea typeface="Arial"/>
                <a:cs typeface="Arial"/>
                <a:sym typeface="Arial"/>
              </a:rPr>
              <a:t>2018 Food Safety Management System</a:t>
            </a:r>
            <a:endParaRPr i="1" sz="1700">
              <a:solidFill>
                <a:schemeClr val="dk1"/>
              </a:solidFill>
              <a:latin typeface="Arial"/>
              <a:ea typeface="Arial"/>
              <a:cs typeface="Arial"/>
              <a:sym typeface="Arial"/>
            </a:endParaRPr>
          </a:p>
          <a:p>
            <a:pPr indent="0" lvl="0" marL="0" marR="0" rtl="0" algn="just">
              <a:spcBef>
                <a:spcPts val="0"/>
              </a:spcBef>
              <a:spcAft>
                <a:spcPts val="0"/>
              </a:spcAft>
              <a:buNone/>
            </a:pPr>
            <a:r>
              <a:t/>
            </a:r>
            <a:endParaRPr i="1" sz="1700">
              <a:solidFill>
                <a:schemeClr val="dk1"/>
              </a:solidFill>
              <a:latin typeface="Arial"/>
              <a:ea typeface="Arial"/>
              <a:cs typeface="Arial"/>
              <a:sym typeface="Arial"/>
            </a:endParaRPr>
          </a:p>
          <a:p>
            <a:pPr indent="0" lvl="0" marL="0" marR="0" rtl="0" algn="just">
              <a:spcBef>
                <a:spcPts val="0"/>
              </a:spcBef>
              <a:spcAft>
                <a:spcPts val="0"/>
              </a:spcAft>
              <a:buNone/>
            </a:pPr>
            <a:r>
              <a:rPr b="1" i="1" lang="en-US" sz="1700">
                <a:solidFill>
                  <a:schemeClr val="dk1"/>
                </a:solidFill>
                <a:latin typeface="Arial"/>
                <a:ea typeface="Arial"/>
                <a:cs typeface="Arial"/>
                <a:sym typeface="Arial"/>
              </a:rPr>
              <a:t>ISO 9001: </a:t>
            </a:r>
            <a:r>
              <a:rPr i="1" lang="en-US" sz="1700">
                <a:solidFill>
                  <a:schemeClr val="dk1"/>
                </a:solidFill>
                <a:latin typeface="Arial"/>
                <a:ea typeface="Arial"/>
                <a:cs typeface="Arial"/>
                <a:sym typeface="Arial"/>
              </a:rPr>
              <a:t>2015 Quality Management System</a:t>
            </a:r>
            <a:endParaRPr i="1" sz="1700">
              <a:solidFill>
                <a:schemeClr val="dk1"/>
              </a:solidFill>
              <a:latin typeface="Arial"/>
              <a:ea typeface="Arial"/>
              <a:cs typeface="Arial"/>
              <a:sym typeface="Arial"/>
            </a:endParaRPr>
          </a:p>
          <a:p>
            <a:pPr indent="0" lvl="0" marL="0" marR="0" rtl="0" algn="just">
              <a:spcBef>
                <a:spcPts val="0"/>
              </a:spcBef>
              <a:spcAft>
                <a:spcPts val="0"/>
              </a:spcAft>
              <a:buNone/>
            </a:pPr>
            <a:r>
              <a:t/>
            </a:r>
            <a:endParaRPr i="1" sz="1700">
              <a:solidFill>
                <a:schemeClr val="dk1"/>
              </a:solidFill>
              <a:latin typeface="Arial"/>
              <a:ea typeface="Arial"/>
              <a:cs typeface="Arial"/>
              <a:sym typeface="Arial"/>
            </a:endParaRPr>
          </a:p>
          <a:p>
            <a:pPr indent="0" lvl="0" marL="0" marR="0" rtl="0" algn="just">
              <a:spcBef>
                <a:spcPts val="0"/>
              </a:spcBef>
              <a:spcAft>
                <a:spcPts val="0"/>
              </a:spcAft>
              <a:buNone/>
            </a:pPr>
            <a:r>
              <a:rPr b="1" i="1" lang="en-US" sz="1700">
                <a:solidFill>
                  <a:schemeClr val="dk1"/>
                </a:solidFill>
                <a:latin typeface="Arial"/>
                <a:ea typeface="Arial"/>
                <a:cs typeface="Arial"/>
                <a:sym typeface="Arial"/>
              </a:rPr>
              <a:t>ISO 45001 </a:t>
            </a:r>
            <a:r>
              <a:rPr i="1" lang="en-US" sz="1700">
                <a:solidFill>
                  <a:schemeClr val="dk1"/>
                </a:solidFill>
                <a:latin typeface="Arial"/>
                <a:ea typeface="Arial"/>
                <a:cs typeface="Arial"/>
                <a:sym typeface="Arial"/>
              </a:rPr>
              <a:t>Occupational Health and Safety </a:t>
            </a:r>
            <a:endParaRPr i="1" sz="1700">
              <a:solidFill>
                <a:schemeClr val="dk1"/>
              </a:solidFill>
              <a:latin typeface="Arial"/>
              <a:ea typeface="Arial"/>
              <a:cs typeface="Arial"/>
              <a:sym typeface="Arial"/>
            </a:endParaRPr>
          </a:p>
          <a:p>
            <a:pPr indent="0" lvl="0" marL="0" marR="0" rtl="0" algn="just">
              <a:spcBef>
                <a:spcPts val="0"/>
              </a:spcBef>
              <a:spcAft>
                <a:spcPts val="0"/>
              </a:spcAft>
              <a:buNone/>
            </a:pPr>
            <a:r>
              <a:rPr i="1" lang="en-US" sz="1700">
                <a:solidFill>
                  <a:schemeClr val="dk1"/>
                </a:solidFill>
                <a:latin typeface="Arial"/>
                <a:ea typeface="Arial"/>
                <a:cs typeface="Arial"/>
                <a:sym typeface="Arial"/>
              </a:rPr>
              <a:t>Management System</a:t>
            </a:r>
            <a:endParaRPr i="1" sz="1700">
              <a:solidFill>
                <a:schemeClr val="dk1"/>
              </a:solidFill>
              <a:latin typeface="Arial"/>
              <a:ea typeface="Arial"/>
              <a:cs typeface="Arial"/>
              <a:sym typeface="Arial"/>
            </a:endParaRPr>
          </a:p>
          <a:p>
            <a:pPr indent="0" lvl="0" marL="0" marR="0" rtl="0" algn="just">
              <a:spcBef>
                <a:spcPts val="0"/>
              </a:spcBef>
              <a:spcAft>
                <a:spcPts val="0"/>
              </a:spcAft>
              <a:buNone/>
            </a:pPr>
            <a:r>
              <a:t/>
            </a:r>
            <a:endParaRPr i="1" sz="1700">
              <a:solidFill>
                <a:schemeClr val="dk1"/>
              </a:solidFill>
              <a:latin typeface="Arial"/>
              <a:ea typeface="Arial"/>
              <a:cs typeface="Arial"/>
              <a:sym typeface="Arial"/>
            </a:endParaRPr>
          </a:p>
          <a:p>
            <a:pPr indent="0" lvl="0" marL="0" marR="0" rtl="0" algn="just">
              <a:spcBef>
                <a:spcPts val="0"/>
              </a:spcBef>
              <a:spcAft>
                <a:spcPts val="0"/>
              </a:spcAft>
              <a:buNone/>
            </a:pPr>
            <a:r>
              <a:rPr b="1" i="1" lang="en-US" sz="1700">
                <a:solidFill>
                  <a:schemeClr val="dk1"/>
                </a:solidFill>
                <a:latin typeface="Arial"/>
                <a:ea typeface="Arial"/>
                <a:cs typeface="Arial"/>
                <a:sym typeface="Arial"/>
              </a:rPr>
              <a:t>ISO 14001 </a:t>
            </a:r>
            <a:r>
              <a:rPr i="1" lang="en-US" sz="1700">
                <a:solidFill>
                  <a:schemeClr val="dk1"/>
                </a:solidFill>
                <a:latin typeface="Arial"/>
                <a:ea typeface="Arial"/>
                <a:cs typeface="Arial"/>
                <a:sym typeface="Arial"/>
              </a:rPr>
              <a:t>Environmental Management System</a:t>
            </a:r>
            <a:endParaRPr i="1" sz="1700">
              <a:solidFill>
                <a:schemeClr val="dk1"/>
              </a:solidFill>
              <a:latin typeface="Calibri"/>
              <a:ea typeface="Calibri"/>
              <a:cs typeface="Calibri"/>
              <a:sym typeface="Calibri"/>
            </a:endParaRPr>
          </a:p>
        </p:txBody>
      </p:sp>
      <p:sp>
        <p:nvSpPr>
          <p:cNvPr id="224" name="Google Shape;224;p21"/>
          <p:cNvSpPr txBox="1"/>
          <p:nvPr/>
        </p:nvSpPr>
        <p:spPr>
          <a:xfrm>
            <a:off x="424002" y="3959001"/>
            <a:ext cx="625642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In 2024,</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n-US" sz="3200">
                <a:solidFill>
                  <a:schemeClr val="dk1"/>
                </a:solidFill>
                <a:latin typeface="Calibri"/>
                <a:ea typeface="Calibri"/>
                <a:cs typeface="Calibri"/>
                <a:sym typeface="Calibri"/>
              </a:rPr>
              <a:t>   1 Million Kilograms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                  of food was produced.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2"/>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30" name="Google Shape;230;p22"/>
          <p:cNvSpPr txBox="1"/>
          <p:nvPr/>
        </p:nvSpPr>
        <p:spPr>
          <a:xfrm>
            <a:off x="4267201" y="276544"/>
            <a:ext cx="407469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E4886"/>
                </a:solidFill>
                <a:latin typeface="Calibri"/>
                <a:ea typeface="Calibri"/>
                <a:cs typeface="Calibri"/>
                <a:sym typeface="Calibri"/>
              </a:rPr>
              <a:t>1500+ Veterinary Clinics</a:t>
            </a:r>
            <a:endParaRPr/>
          </a:p>
        </p:txBody>
      </p:sp>
      <p:sp>
        <p:nvSpPr>
          <p:cNvPr id="231" name="Google Shape;231;p22"/>
          <p:cNvSpPr txBox="1"/>
          <p:nvPr/>
        </p:nvSpPr>
        <p:spPr>
          <a:xfrm>
            <a:off x="8005012" y="276544"/>
            <a:ext cx="407469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E4886"/>
                </a:solidFill>
                <a:latin typeface="Calibri"/>
                <a:ea typeface="Calibri"/>
                <a:cs typeface="Calibri"/>
                <a:sym typeface="Calibri"/>
              </a:rPr>
              <a:t>300+ Pet Shop</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16" title="safir.jpg"/>
          <p:cNvPicPr preferRelativeResize="0"/>
          <p:nvPr/>
        </p:nvPicPr>
        <p:blipFill>
          <a:blip r:embed="rId3">
            <a:alphaModFix/>
          </a:blip>
          <a:stretch>
            <a:fillRect/>
          </a:stretch>
        </p:blipFill>
        <p:spPr>
          <a:xfrm>
            <a:off x="248808" y="0"/>
            <a:ext cx="11943183" cy="6858000"/>
          </a:xfrm>
          <a:prstGeom prst="rect">
            <a:avLst/>
          </a:prstGeom>
          <a:noFill/>
          <a:ln>
            <a:noFill/>
          </a:ln>
        </p:spPr>
      </p:pic>
      <p:sp>
        <p:nvSpPr>
          <p:cNvPr id="237" name="Google Shape;237;p16"/>
          <p:cNvSpPr txBox="1"/>
          <p:nvPr/>
        </p:nvSpPr>
        <p:spPr>
          <a:xfrm>
            <a:off x="332700" y="1104750"/>
            <a:ext cx="4092600" cy="511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US" sz="2000">
                <a:solidFill>
                  <a:schemeClr val="dk1"/>
                </a:solidFill>
                <a:latin typeface="Calibri"/>
                <a:ea typeface="Calibri"/>
                <a:cs typeface="Calibri"/>
                <a:sym typeface="Calibri"/>
              </a:rPr>
              <a:t>With </a:t>
            </a:r>
            <a:r>
              <a:rPr b="1" lang="en-US" sz="2000">
                <a:solidFill>
                  <a:schemeClr val="dk1"/>
                </a:solidFill>
                <a:latin typeface="Calibri"/>
                <a:ea typeface="Calibri"/>
                <a:cs typeface="Calibri"/>
                <a:sym typeface="Calibri"/>
              </a:rPr>
              <a:t>Safir Surgical Instruments</a:t>
            </a:r>
            <a:r>
              <a:rPr lang="en-US" sz="2000">
                <a:solidFill>
                  <a:schemeClr val="dk1"/>
                </a:solidFill>
                <a:latin typeface="Calibri"/>
                <a:ea typeface="Calibri"/>
                <a:cs typeface="Calibri"/>
                <a:sym typeface="Calibri"/>
              </a:rPr>
              <a:t>, we provide quality, ergonomics and surgical comfort to the user by processing German-origin raw materials with the latest technology machinery equipment. We manufacture approximately 18,000 different products in the fields of human and veterinary surgery with our professional staff.</a:t>
            </a:r>
            <a:endParaRPr sz="20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7"/>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43" name="Google Shape;243;p17"/>
          <p:cNvSpPr txBox="1"/>
          <p:nvPr/>
        </p:nvSpPr>
        <p:spPr>
          <a:xfrm>
            <a:off x="351424" y="1157200"/>
            <a:ext cx="4105200" cy="501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000">
                <a:solidFill>
                  <a:schemeClr val="dk1"/>
                </a:solidFill>
                <a:latin typeface="Calibri"/>
                <a:ea typeface="Calibri"/>
                <a:cs typeface="Calibri"/>
                <a:sym typeface="Calibri"/>
              </a:rPr>
              <a:t>With </a:t>
            </a:r>
            <a:r>
              <a:rPr b="1" lang="en-US" sz="2000">
                <a:solidFill>
                  <a:schemeClr val="dk1"/>
                </a:solidFill>
                <a:latin typeface="Calibri"/>
                <a:ea typeface="Calibri"/>
                <a:cs typeface="Calibri"/>
                <a:sym typeface="Calibri"/>
              </a:rPr>
              <a:t>Travmavet, </a:t>
            </a:r>
            <a:r>
              <a:rPr lang="en-US" sz="2000">
                <a:solidFill>
                  <a:schemeClr val="dk1"/>
                </a:solidFill>
                <a:latin typeface="Calibri"/>
                <a:ea typeface="Calibri"/>
                <a:cs typeface="Calibri"/>
                <a:sym typeface="Calibri"/>
              </a:rPr>
              <a:t>we offer premium products and services to veterinarians who seek more successful, more up-to-date solutions with quality implants and equipment, and who prefer us over existing alternatives for our innovative and proven designs produced from quality titanium raw material, who value their profession and patients, and who question the best.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92" name="Google Shape;92;p2"/>
          <p:cNvSpPr txBox="1"/>
          <p:nvPr/>
        </p:nvSpPr>
        <p:spPr>
          <a:xfrm>
            <a:off x="458982" y="1510774"/>
            <a:ext cx="11275800" cy="4402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2000"/>
              <a:buFont typeface="Calibri"/>
              <a:buNone/>
            </a:pPr>
            <a:r>
              <a:rPr b="1" i="0" lang="en-US" sz="2000" u="none" cap="none" strike="noStrike">
                <a:solidFill>
                  <a:schemeClr val="lt1"/>
                </a:solidFill>
                <a:latin typeface="Calibri"/>
                <a:ea typeface="Calibri"/>
                <a:cs typeface="Calibri"/>
                <a:sym typeface="Calibri"/>
              </a:rPr>
              <a:t>Hasvet Animal </a:t>
            </a:r>
            <a:r>
              <a:rPr b="1" lang="en-US" sz="2000">
                <a:solidFill>
                  <a:schemeClr val="lt1"/>
                </a:solidFill>
                <a:latin typeface="Calibri"/>
                <a:ea typeface="Calibri"/>
                <a:cs typeface="Calibri"/>
                <a:sym typeface="Calibri"/>
              </a:rPr>
              <a:t>Healthcare</a:t>
            </a:r>
            <a:r>
              <a:rPr b="1" i="0" lang="en-US" sz="2000" u="none" cap="none" strike="noStrike">
                <a:solidFill>
                  <a:schemeClr val="lt1"/>
                </a:solidFill>
                <a:latin typeface="Calibri"/>
                <a:ea typeface="Calibri"/>
                <a:cs typeface="Calibri"/>
                <a:sym typeface="Calibri"/>
              </a:rPr>
              <a:t> Ecosystem </a:t>
            </a:r>
            <a:r>
              <a:rPr i="0" lang="en-US" sz="2000" u="none" cap="none" strike="noStrike">
                <a:solidFill>
                  <a:schemeClr val="lt1"/>
                </a:solidFill>
                <a:latin typeface="Calibri"/>
                <a:ea typeface="Calibri"/>
                <a:cs typeface="Calibri"/>
                <a:sym typeface="Calibri"/>
              </a:rPr>
              <a:t>accompanies its colleagues on their development and transformation journey, encompassing all components of the global veterinary health sector. These include medical devices, medicines, education, surgical instruments, clinical software systems, industrial clinical equipment, and nutrition solutions.</a:t>
            </a:r>
            <a:endParaRPr i="0" sz="2000" u="none" cap="none" strike="noStrike">
              <a:solidFill>
                <a:schemeClr val="lt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000"/>
              <a:buFont typeface="Calibri"/>
              <a:buNone/>
            </a:pPr>
            <a:r>
              <a:t/>
            </a:r>
            <a:endParaRPr i="0" sz="2000" u="none" cap="none" strike="noStrike">
              <a:solidFill>
                <a:schemeClr val="lt1"/>
              </a:solidFill>
              <a:latin typeface="Calibri"/>
              <a:ea typeface="Calibri"/>
              <a:cs typeface="Calibri"/>
              <a:sym typeface="Calibri"/>
            </a:endParaRPr>
          </a:p>
          <a:p>
            <a:pPr indent="0" lvl="0" marL="0" marR="0" rtl="0" algn="just">
              <a:lnSpc>
                <a:spcPct val="100000"/>
              </a:lnSpc>
              <a:spcBef>
                <a:spcPts val="0"/>
              </a:spcBef>
              <a:spcAft>
                <a:spcPts val="0"/>
              </a:spcAft>
              <a:buClr>
                <a:schemeClr val="lt1"/>
              </a:buClr>
              <a:buSzPts val="2000"/>
              <a:buFont typeface="Calibri"/>
              <a:buNone/>
            </a:pPr>
            <a:r>
              <a:rPr i="0" lang="en-US" sz="2000" u="none" cap="none" strike="noStrike">
                <a:solidFill>
                  <a:schemeClr val="lt1"/>
                </a:solidFill>
                <a:latin typeface="Calibri"/>
                <a:ea typeface="Calibri"/>
                <a:cs typeface="Calibri"/>
                <a:sym typeface="Calibri"/>
              </a:rPr>
              <a:t>Founded by veterinarians driven solely by the desire to provide the best for their customers, Hasvet operates with an honest and trust-based business model. Instead of focusing on profit, the founders pursue their work with passion, finding happiness in the peace of mind that comes from doing their job well. Hasvet is more than a company; it is a cohesive family that prioritizes patient care and contributes to the professional growth of veterinarians.</a:t>
            </a:r>
            <a:endParaRPr i="0" sz="2000" u="none" cap="none" strike="noStrike">
              <a:solidFill>
                <a:schemeClr val="lt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000"/>
              <a:buFont typeface="Calibri"/>
              <a:buNone/>
            </a:pPr>
            <a:r>
              <a:t/>
            </a:r>
            <a:endParaRPr i="0" sz="2000" u="none" cap="none" strike="noStrike">
              <a:solidFill>
                <a:schemeClr val="lt1"/>
              </a:solidFill>
              <a:latin typeface="Calibri"/>
              <a:ea typeface="Calibri"/>
              <a:cs typeface="Calibri"/>
              <a:sym typeface="Calibri"/>
            </a:endParaRPr>
          </a:p>
          <a:p>
            <a:pPr indent="0" lvl="0" marL="0" marR="0" rtl="0" algn="just">
              <a:lnSpc>
                <a:spcPct val="100000"/>
              </a:lnSpc>
              <a:spcBef>
                <a:spcPts val="0"/>
              </a:spcBef>
              <a:spcAft>
                <a:spcPts val="0"/>
              </a:spcAft>
              <a:buClr>
                <a:schemeClr val="lt1"/>
              </a:buClr>
              <a:buSzPts val="2000"/>
              <a:buFont typeface="Calibri"/>
              <a:buNone/>
            </a:pPr>
            <a:r>
              <a:rPr i="0" lang="en-US" sz="2000" u="none" cap="none" strike="noStrike">
                <a:solidFill>
                  <a:schemeClr val="lt1"/>
                </a:solidFill>
                <a:latin typeface="Calibri"/>
                <a:ea typeface="Calibri"/>
                <a:cs typeface="Calibri"/>
                <a:sym typeface="Calibri"/>
              </a:rPr>
              <a:t>Our commitment to advancing animal welfare and elevating Turkey's animal husbandry to a global leadership position drives us forward. This presentation aims to showcase our journey and the future of the </a:t>
            </a:r>
            <a:r>
              <a:rPr b="1" i="0" lang="en-US" sz="2000" u="none" cap="none" strike="noStrike">
                <a:solidFill>
                  <a:schemeClr val="lt1"/>
                </a:solidFill>
                <a:latin typeface="Calibri"/>
                <a:ea typeface="Calibri"/>
                <a:cs typeface="Calibri"/>
                <a:sym typeface="Calibri"/>
              </a:rPr>
              <a:t>Hasvet Animal Healtcare Ecosystem </a:t>
            </a:r>
            <a:r>
              <a:rPr i="0" lang="en-US" sz="2000" u="none" cap="none" strike="noStrike">
                <a:solidFill>
                  <a:schemeClr val="lt1"/>
                </a:solidFill>
                <a:latin typeface="Calibri"/>
                <a:ea typeface="Calibri"/>
                <a:cs typeface="Calibri"/>
                <a:sym typeface="Calibri"/>
              </a:rPr>
              <a:t>to our esteemed stakeholders.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18"/>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49" name="Google Shape;249;p18"/>
          <p:cNvSpPr txBox="1"/>
          <p:nvPr/>
        </p:nvSpPr>
        <p:spPr>
          <a:xfrm>
            <a:off x="419072" y="1184567"/>
            <a:ext cx="4074600" cy="507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VIMICS</a:t>
            </a:r>
            <a:r>
              <a:rPr lang="en-US" sz="1800">
                <a:solidFill>
                  <a:schemeClr val="dk1"/>
                </a:solidFill>
                <a:latin typeface="Calibri"/>
                <a:ea typeface="Calibri"/>
                <a:cs typeface="Calibri"/>
                <a:sym typeface="Calibri"/>
              </a:rPr>
              <a:t> is a research and development company dedicated to revolutionizing veterinary medicine through the application of high-tech solutions. Its multidisciplinary team consists of veterinarians, biomedical engineers and mechanical engineers who work collaboratively to address complex cases where standard implant treatments are inadequate.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VIMICS</a:t>
            </a:r>
            <a:r>
              <a:rPr lang="en-US" sz="1800">
                <a:solidFill>
                  <a:schemeClr val="dk1"/>
                </a:solidFill>
                <a:latin typeface="Calibri"/>
                <a:ea typeface="Calibri"/>
                <a:cs typeface="Calibri"/>
                <a:sym typeface="Calibri"/>
              </a:rPr>
              <a:t> is a leading research and development company offering 3D personalized implants and innovative surgical solutions in veterinary medicine, featuring osseointegrative surfaces that mimic the mechanical properties of natural bone and case-specific designs.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19"/>
          <p:cNvPicPr preferRelativeResize="0"/>
          <p:nvPr/>
        </p:nvPicPr>
        <p:blipFill rotWithShape="1">
          <a:blip r:embed="rId3">
            <a:alphaModFix/>
          </a:blip>
          <a:srcRect b="0" l="0" r="0" t="0"/>
          <a:stretch/>
        </p:blipFill>
        <p:spPr>
          <a:xfrm>
            <a:off x="0" y="1383"/>
            <a:ext cx="12192002" cy="6855219"/>
          </a:xfrm>
          <a:prstGeom prst="rect">
            <a:avLst/>
          </a:prstGeom>
          <a:noFill/>
          <a:ln>
            <a:noFill/>
          </a:ln>
        </p:spPr>
      </p:pic>
      <p:sp>
        <p:nvSpPr>
          <p:cNvPr id="255" name="Google Shape;255;p19"/>
          <p:cNvSpPr txBox="1"/>
          <p:nvPr/>
        </p:nvSpPr>
        <p:spPr>
          <a:xfrm>
            <a:off x="345126" y="1190475"/>
            <a:ext cx="4436700" cy="501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000">
                <a:solidFill>
                  <a:schemeClr val="dk1"/>
                </a:solidFill>
                <a:latin typeface="Calibri"/>
                <a:ea typeface="Calibri"/>
                <a:cs typeface="Calibri"/>
                <a:sym typeface="Calibri"/>
              </a:rPr>
              <a:t>ExVet</a:t>
            </a:r>
            <a:r>
              <a:rPr lang="en-US" sz="2000">
                <a:solidFill>
                  <a:schemeClr val="dk1"/>
                </a:solidFill>
                <a:latin typeface="Calibri"/>
                <a:ea typeface="Calibri"/>
                <a:cs typeface="Calibri"/>
                <a:sym typeface="Calibri"/>
              </a:rPr>
              <a:t> was founded in 2021 at Ankara University Technopark with the support of TÜBİTAK 1512, specializing in innovative external fixators for veterinary orthopedics. The Small series is designed for cats and dogs under 12 kg, offering lightweight and reusable external fixation sets. Available in Basic, Advanced, and Professional sets, these solutions provide scalable options based on surgical needs.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15" title="vindino.jpg"/>
          <p:cNvPicPr preferRelativeResize="0"/>
          <p:nvPr/>
        </p:nvPicPr>
        <p:blipFill rotWithShape="1">
          <a:blip r:embed="rId3">
            <a:alphaModFix/>
          </a:blip>
          <a:srcRect b="0" l="0" r="0" t="0"/>
          <a:stretch/>
        </p:blipFill>
        <p:spPr>
          <a:xfrm>
            <a:off x="248808" y="0"/>
            <a:ext cx="11943183" cy="6858000"/>
          </a:xfrm>
          <a:prstGeom prst="rect">
            <a:avLst/>
          </a:prstGeom>
          <a:noFill/>
          <a:ln>
            <a:noFill/>
          </a:ln>
        </p:spPr>
      </p:pic>
      <p:sp>
        <p:nvSpPr>
          <p:cNvPr id="261" name="Google Shape;261;p15"/>
          <p:cNvSpPr txBox="1"/>
          <p:nvPr/>
        </p:nvSpPr>
        <p:spPr>
          <a:xfrm>
            <a:off x="377500" y="1101050"/>
            <a:ext cx="4278300" cy="50334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US" sz="1800">
                <a:solidFill>
                  <a:schemeClr val="dk1"/>
                </a:solidFill>
              </a:rPr>
              <a:t>With the </a:t>
            </a:r>
            <a:r>
              <a:rPr b="1" lang="en-US" sz="1800">
                <a:solidFill>
                  <a:schemeClr val="dk1"/>
                </a:solidFill>
              </a:rPr>
              <a:t>VINDINO</a:t>
            </a:r>
            <a:r>
              <a:rPr lang="en-US" sz="1800">
                <a:solidFill>
                  <a:schemeClr val="dk1"/>
                </a:solidFill>
              </a:rPr>
              <a:t> brand, we manufacture innovative products using 304 stainless steel in our Antalya production facility, which has the infrastructure to meet the needs worldwide, such as cages, automatic operation tables, examination tables, pre-operation preparation units, pet shaving and washing units, device stands and trolleys, automatic floating x-ray tables, which are needed by all clinics and hospitals.</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32"/>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67" name="Google Shape;267;p32"/>
          <p:cNvSpPr txBox="1"/>
          <p:nvPr/>
        </p:nvSpPr>
        <p:spPr>
          <a:xfrm>
            <a:off x="460625" y="1650200"/>
            <a:ext cx="3817800" cy="409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a:solidFill>
                  <a:srgbClr val="3F3F3F"/>
                </a:solidFill>
                <a:latin typeface="Calibri"/>
                <a:ea typeface="Calibri"/>
                <a:cs typeface="Calibri"/>
                <a:sym typeface="Calibri"/>
              </a:rPr>
              <a:t>"Vettalks Business" </a:t>
            </a:r>
            <a:r>
              <a:rPr i="0" lang="en-US" sz="2000">
                <a:solidFill>
                  <a:srgbClr val="3F3F3F"/>
                </a:solidFill>
                <a:latin typeface="Calibri"/>
                <a:ea typeface="Calibri"/>
                <a:cs typeface="Calibri"/>
                <a:sym typeface="Calibri"/>
              </a:rPr>
              <a:t>within the </a:t>
            </a:r>
            <a:r>
              <a:rPr b="1" i="0" lang="en-US" sz="2000">
                <a:solidFill>
                  <a:srgbClr val="3F3F3F"/>
                </a:solidFill>
                <a:latin typeface="Calibri"/>
                <a:ea typeface="Calibri"/>
                <a:cs typeface="Calibri"/>
                <a:sym typeface="Calibri"/>
              </a:rPr>
              <a:t>Vettalks</a:t>
            </a:r>
            <a:r>
              <a:rPr i="0" lang="en-US" sz="2000">
                <a:solidFill>
                  <a:srgbClr val="3F3F3F"/>
                </a:solidFill>
                <a:latin typeface="Calibri"/>
                <a:ea typeface="Calibri"/>
                <a:cs typeface="Calibri"/>
                <a:sym typeface="Calibri"/>
              </a:rPr>
              <a:t> group of companies serves the needs by incorporating all the organization and congress solutions that the sector needs. On this path that we started with the motto "THE FUTURE OF INNOVATION"; we act with the vision that the future of the developing and changing World is based on informatics and all formations with informatics infrastructure.</a:t>
            </a:r>
            <a:endParaRPr sz="2000">
              <a:solidFill>
                <a:srgbClr val="3F3F3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3"/>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73" name="Google Shape;273;p33"/>
          <p:cNvSpPr txBox="1"/>
          <p:nvPr/>
        </p:nvSpPr>
        <p:spPr>
          <a:xfrm>
            <a:off x="456480" y="1517515"/>
            <a:ext cx="9457987"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chemeClr val="dk1"/>
                </a:solidFill>
                <a:latin typeface="Calibri"/>
                <a:ea typeface="Calibri"/>
                <a:cs typeface="Calibri"/>
                <a:sym typeface="Calibri"/>
              </a:rPr>
              <a:t>NEW GENERATION</a:t>
            </a:r>
            <a:r>
              <a:rPr b="1" lang="en-US" sz="8000">
                <a:solidFill>
                  <a:schemeClr val="dk1"/>
                </a:solidFill>
                <a:latin typeface="Calibri"/>
                <a:ea typeface="Calibri"/>
                <a:cs typeface="Calibri"/>
                <a:sym typeface="Calibri"/>
              </a:rPr>
              <a:t>!</a:t>
            </a:r>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EDUCATION AND COMMUNICATION PLATFORM</a:t>
            </a:r>
            <a:endParaRPr b="1" sz="800">
              <a:solidFill>
                <a:schemeClr val="dk1"/>
              </a:solidFill>
              <a:latin typeface="Helvetica Neue"/>
              <a:ea typeface="Helvetica Neue"/>
              <a:cs typeface="Helvetica Neue"/>
              <a:sym typeface="Helvetica Neue"/>
            </a:endParaRPr>
          </a:p>
        </p:txBody>
      </p:sp>
      <p:sp>
        <p:nvSpPr>
          <p:cNvPr id="274" name="Google Shape;274;p33"/>
          <p:cNvSpPr txBox="1"/>
          <p:nvPr/>
        </p:nvSpPr>
        <p:spPr>
          <a:xfrm>
            <a:off x="456480" y="3586160"/>
            <a:ext cx="5943429" cy="14773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1800">
                <a:solidFill>
                  <a:srgbClr val="333333"/>
                </a:solidFill>
                <a:latin typeface="Roboto Condensed"/>
                <a:ea typeface="Roboto Condensed"/>
                <a:cs typeface="Roboto Condensed"/>
                <a:sym typeface="Roboto Condensed"/>
              </a:rPr>
              <a:t>Vettalks is a platform that includes 10,000 veterinarians and veterinary candidates. The trainings of important trainers in the world and in Turkey are constantly uploaded to the platform. Thus, the most accurate and up-to-date information, training can be accessed in the fastest and most innovative way.</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31"/>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80" name="Google Shape;280;p31"/>
          <p:cNvSpPr txBox="1"/>
          <p:nvPr/>
        </p:nvSpPr>
        <p:spPr>
          <a:xfrm>
            <a:off x="475913" y="1923270"/>
            <a:ext cx="5002500" cy="2878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2000">
                <a:solidFill>
                  <a:schemeClr val="dk1"/>
                </a:solidFill>
                <a:latin typeface="Calibri"/>
                <a:ea typeface="Calibri"/>
                <a:cs typeface="Calibri"/>
                <a:sym typeface="Calibri"/>
              </a:rPr>
              <a:t>With the </a:t>
            </a:r>
            <a:r>
              <a:rPr b="1" lang="en-US" sz="2000">
                <a:solidFill>
                  <a:schemeClr val="dk1"/>
                </a:solidFill>
                <a:latin typeface="Calibri"/>
                <a:ea typeface="Calibri"/>
                <a:cs typeface="Calibri"/>
                <a:sym typeface="Calibri"/>
              </a:rPr>
              <a:t>Hasvet Academy </a:t>
            </a:r>
            <a:r>
              <a:rPr lang="en-US" sz="2000">
                <a:solidFill>
                  <a:schemeClr val="dk1"/>
                </a:solidFill>
                <a:latin typeface="Calibri"/>
                <a:ea typeface="Calibri"/>
                <a:cs typeface="Calibri"/>
                <a:sym typeface="Calibri"/>
              </a:rPr>
              <a:t>team, which is the most valuable part of our patient-focused ecosystem and consists of 11 experts in their fields and also includes academics, we add value to all our colleagues and the profession by regularly providing professional training in a multidisciplinary structure that is unique in the sector.</a:t>
            </a:r>
            <a:endParaRPr/>
          </a:p>
        </p:txBody>
      </p:sp>
      <p:sp>
        <p:nvSpPr>
          <p:cNvPr id="281" name="Google Shape;281;p31"/>
          <p:cNvSpPr txBox="1"/>
          <p:nvPr/>
        </p:nvSpPr>
        <p:spPr>
          <a:xfrm>
            <a:off x="9450403" y="1212783"/>
            <a:ext cx="17485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757070"/>
                </a:solidFill>
                <a:latin typeface="Calibri"/>
                <a:ea typeface="Calibri"/>
                <a:cs typeface="Calibri"/>
                <a:sym typeface="Calibri"/>
              </a:rPr>
              <a:t>350</a:t>
            </a:r>
            <a:endParaRPr b="1" sz="3600">
              <a:solidFill>
                <a:srgbClr val="757070"/>
              </a:solidFill>
              <a:latin typeface="Calibri"/>
              <a:ea typeface="Calibri"/>
              <a:cs typeface="Calibri"/>
              <a:sym typeface="Calibri"/>
            </a:endParaRPr>
          </a:p>
        </p:txBody>
      </p:sp>
      <p:sp>
        <p:nvSpPr>
          <p:cNvPr id="282" name="Google Shape;282;p31"/>
          <p:cNvSpPr txBox="1"/>
          <p:nvPr/>
        </p:nvSpPr>
        <p:spPr>
          <a:xfrm>
            <a:off x="9315650" y="2248924"/>
            <a:ext cx="17485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757070"/>
                </a:solidFill>
                <a:latin typeface="Calibri"/>
                <a:ea typeface="Calibri"/>
                <a:cs typeface="Calibri"/>
                <a:sym typeface="Calibri"/>
              </a:rPr>
              <a:t>2200</a:t>
            </a:r>
            <a:endParaRPr b="1" sz="3600">
              <a:solidFill>
                <a:srgbClr val="757070"/>
              </a:solidFill>
              <a:latin typeface="Calibri"/>
              <a:ea typeface="Calibri"/>
              <a:cs typeface="Calibri"/>
              <a:sym typeface="Calibri"/>
            </a:endParaRPr>
          </a:p>
        </p:txBody>
      </p:sp>
      <p:sp>
        <p:nvSpPr>
          <p:cNvPr id="283" name="Google Shape;283;p31"/>
          <p:cNvSpPr txBox="1"/>
          <p:nvPr/>
        </p:nvSpPr>
        <p:spPr>
          <a:xfrm>
            <a:off x="9439173" y="3287915"/>
            <a:ext cx="17485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757070"/>
                </a:solidFill>
                <a:latin typeface="Calibri"/>
                <a:ea typeface="Calibri"/>
                <a:cs typeface="Calibri"/>
                <a:sym typeface="Calibri"/>
              </a:rPr>
              <a:t>520</a:t>
            </a:r>
            <a:endParaRPr b="1" sz="3600">
              <a:solidFill>
                <a:srgbClr val="757070"/>
              </a:solidFill>
              <a:latin typeface="Calibri"/>
              <a:ea typeface="Calibri"/>
              <a:cs typeface="Calibri"/>
              <a:sym typeface="Calibri"/>
            </a:endParaRPr>
          </a:p>
        </p:txBody>
      </p:sp>
      <p:sp>
        <p:nvSpPr>
          <p:cNvPr id="284" name="Google Shape;284;p31"/>
          <p:cNvSpPr txBox="1"/>
          <p:nvPr/>
        </p:nvSpPr>
        <p:spPr>
          <a:xfrm>
            <a:off x="9450403" y="4324056"/>
            <a:ext cx="17485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757070"/>
                </a:solidFill>
                <a:latin typeface="Calibri"/>
                <a:ea typeface="Calibri"/>
                <a:cs typeface="Calibri"/>
                <a:sym typeface="Calibri"/>
              </a:rPr>
              <a:t>300</a:t>
            </a:r>
            <a:endParaRPr b="1" sz="3600">
              <a:solidFill>
                <a:srgbClr val="757070"/>
              </a:solidFill>
              <a:latin typeface="Calibri"/>
              <a:ea typeface="Calibri"/>
              <a:cs typeface="Calibri"/>
              <a:sym typeface="Calibri"/>
            </a:endParaRPr>
          </a:p>
        </p:txBody>
      </p:sp>
      <p:sp>
        <p:nvSpPr>
          <p:cNvPr id="285" name="Google Shape;285;p31"/>
          <p:cNvSpPr txBox="1"/>
          <p:nvPr/>
        </p:nvSpPr>
        <p:spPr>
          <a:xfrm>
            <a:off x="9758411" y="5322051"/>
            <a:ext cx="17485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757070"/>
                </a:solidFill>
                <a:latin typeface="Calibri"/>
                <a:ea typeface="Calibri"/>
                <a:cs typeface="Calibri"/>
                <a:sym typeface="Calibri"/>
              </a:rPr>
              <a:t>4</a:t>
            </a:r>
            <a:endParaRPr b="1" sz="3600">
              <a:solidFill>
                <a:srgbClr val="757070"/>
              </a:solidFill>
              <a:latin typeface="Calibri"/>
              <a:ea typeface="Calibri"/>
              <a:cs typeface="Calibri"/>
              <a:sym typeface="Calibri"/>
            </a:endParaRPr>
          </a:p>
        </p:txBody>
      </p:sp>
      <p:sp>
        <p:nvSpPr>
          <p:cNvPr id="286" name="Google Shape;286;p31"/>
          <p:cNvSpPr txBox="1"/>
          <p:nvPr/>
        </p:nvSpPr>
        <p:spPr>
          <a:xfrm>
            <a:off x="6959065" y="5460550"/>
            <a:ext cx="27993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Hasvet Academy Book</a:t>
            </a:r>
            <a:endParaRPr sz="2000">
              <a:solidFill>
                <a:schemeClr val="dk1"/>
              </a:solidFill>
              <a:latin typeface="Calibri"/>
              <a:ea typeface="Calibri"/>
              <a:cs typeface="Calibri"/>
              <a:sym typeface="Calibri"/>
            </a:endParaRPr>
          </a:p>
        </p:txBody>
      </p:sp>
      <p:sp>
        <p:nvSpPr>
          <p:cNvPr id="287" name="Google Shape;287;p31"/>
          <p:cNvSpPr txBox="1"/>
          <p:nvPr/>
        </p:nvSpPr>
        <p:spPr>
          <a:xfrm>
            <a:off x="6851582" y="4352736"/>
            <a:ext cx="290682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Distance Education and Support</a:t>
            </a:r>
            <a:endParaRPr sz="1800">
              <a:solidFill>
                <a:schemeClr val="dk1"/>
              </a:solidFill>
              <a:latin typeface="Calibri"/>
              <a:ea typeface="Calibri"/>
              <a:cs typeface="Calibri"/>
              <a:sym typeface="Calibri"/>
            </a:endParaRPr>
          </a:p>
        </p:txBody>
      </p:sp>
      <p:sp>
        <p:nvSpPr>
          <p:cNvPr id="288" name="Google Shape;288;p31"/>
          <p:cNvSpPr txBox="1"/>
          <p:nvPr/>
        </p:nvSpPr>
        <p:spPr>
          <a:xfrm>
            <a:off x="6851582" y="3373945"/>
            <a:ext cx="27993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Applied Training</a:t>
            </a:r>
            <a:endParaRPr sz="2000">
              <a:solidFill>
                <a:schemeClr val="dk1"/>
              </a:solidFill>
              <a:latin typeface="Calibri"/>
              <a:ea typeface="Calibri"/>
              <a:cs typeface="Calibri"/>
              <a:sym typeface="Calibri"/>
            </a:endParaRPr>
          </a:p>
        </p:txBody>
      </p:sp>
      <p:sp>
        <p:nvSpPr>
          <p:cNvPr id="289" name="Google Shape;289;p31"/>
          <p:cNvSpPr txBox="1"/>
          <p:nvPr/>
        </p:nvSpPr>
        <p:spPr>
          <a:xfrm>
            <a:off x="6891688" y="2362948"/>
            <a:ext cx="27993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Online Education</a:t>
            </a:r>
            <a:endParaRPr sz="2000">
              <a:solidFill>
                <a:schemeClr val="dk1"/>
              </a:solidFill>
              <a:latin typeface="Calibri"/>
              <a:ea typeface="Calibri"/>
              <a:cs typeface="Calibri"/>
              <a:sym typeface="Calibri"/>
            </a:endParaRPr>
          </a:p>
        </p:txBody>
      </p:sp>
      <p:sp>
        <p:nvSpPr>
          <p:cNvPr id="290" name="Google Shape;290;p31"/>
          <p:cNvSpPr txBox="1"/>
          <p:nvPr/>
        </p:nvSpPr>
        <p:spPr>
          <a:xfrm>
            <a:off x="6814282" y="1302946"/>
            <a:ext cx="3088912"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chemeClr val="dk1"/>
                </a:solidFill>
                <a:latin typeface="Calibri"/>
                <a:ea typeface="Calibri"/>
                <a:cs typeface="Calibri"/>
                <a:sym typeface="Calibri"/>
              </a:rPr>
              <a:t>Congress and Symposium</a:t>
            </a:r>
            <a:endParaRPr sz="19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37"/>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id="296" name="Google Shape;296;p37"/>
          <p:cNvPicPr preferRelativeResize="0"/>
          <p:nvPr/>
        </p:nvPicPr>
        <p:blipFill rotWithShape="1">
          <a:blip r:embed="rId4">
            <a:alphaModFix amt="17000"/>
          </a:blip>
          <a:srcRect b="25081" l="8690" r="9204" t="33402"/>
          <a:stretch/>
        </p:blipFill>
        <p:spPr>
          <a:xfrm>
            <a:off x="1800336" y="1165466"/>
            <a:ext cx="9555630" cy="4831867"/>
          </a:xfrm>
          <a:prstGeom prst="parallelogram">
            <a:avLst>
              <a:gd fmla="val 0" name="adj"/>
            </a:avLst>
          </a:prstGeom>
          <a:noFill/>
          <a:ln>
            <a:noFill/>
          </a:ln>
        </p:spPr>
      </p:pic>
      <p:pic>
        <p:nvPicPr>
          <p:cNvPr id="297" name="Google Shape;297;p37"/>
          <p:cNvPicPr preferRelativeResize="0"/>
          <p:nvPr/>
        </p:nvPicPr>
        <p:blipFill rotWithShape="1">
          <a:blip r:embed="rId5">
            <a:alphaModFix/>
          </a:blip>
          <a:srcRect b="13611" l="8433" r="9462" t="33514"/>
          <a:stretch/>
        </p:blipFill>
        <p:spPr>
          <a:xfrm>
            <a:off x="466926" y="1165466"/>
            <a:ext cx="2412821" cy="1553812"/>
          </a:xfrm>
          <a:prstGeom prst="rect">
            <a:avLst/>
          </a:prstGeom>
          <a:noFill/>
          <a:ln>
            <a:noFill/>
          </a:ln>
        </p:spPr>
      </p:pic>
      <p:pic>
        <p:nvPicPr>
          <p:cNvPr id="298" name="Google Shape;298;p37"/>
          <p:cNvPicPr preferRelativeResize="0"/>
          <p:nvPr/>
        </p:nvPicPr>
        <p:blipFill rotWithShape="1">
          <a:blip r:embed="rId6">
            <a:alphaModFix/>
          </a:blip>
          <a:srcRect b="12594" l="10341" r="9432" t="33408"/>
          <a:stretch/>
        </p:blipFill>
        <p:spPr>
          <a:xfrm>
            <a:off x="466926" y="4373319"/>
            <a:ext cx="2412821" cy="1624014"/>
          </a:xfrm>
          <a:prstGeom prst="snip1Rect">
            <a:avLst>
              <a:gd fmla="val 0" name="adj"/>
            </a:avLst>
          </a:prstGeom>
          <a:noFill/>
          <a:ln>
            <a:noFill/>
          </a:ln>
        </p:spPr>
      </p:pic>
      <p:sp>
        <p:nvSpPr>
          <p:cNvPr id="299" name="Google Shape;299;p37"/>
          <p:cNvSpPr txBox="1"/>
          <p:nvPr/>
        </p:nvSpPr>
        <p:spPr>
          <a:xfrm>
            <a:off x="1462614" y="752717"/>
            <a:ext cx="2020361"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757070"/>
                </a:solidFill>
                <a:latin typeface="Calibri"/>
                <a:ea typeface="Calibri"/>
                <a:cs typeface="Calibri"/>
                <a:sym typeface="Calibri"/>
              </a:rPr>
              <a:t>Student Counsil</a:t>
            </a:r>
            <a:endParaRPr sz="1200">
              <a:solidFill>
                <a:srgbClr val="757070"/>
              </a:solidFill>
              <a:latin typeface="Calibri"/>
              <a:ea typeface="Calibri"/>
              <a:cs typeface="Calibri"/>
              <a:sym typeface="Calibri"/>
            </a:endParaRPr>
          </a:p>
        </p:txBody>
      </p:sp>
      <p:sp>
        <p:nvSpPr>
          <p:cNvPr id="300" name="Google Shape;300;p37"/>
          <p:cNvSpPr txBox="1"/>
          <p:nvPr/>
        </p:nvSpPr>
        <p:spPr>
          <a:xfrm>
            <a:off x="3266650" y="1703550"/>
            <a:ext cx="7448400" cy="3755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US" sz="1600"/>
              <a:t>Hasvet Student Council, which we established in 2014, is an organization made up of students from all veterinary faculties throughout the country.</a:t>
            </a:r>
            <a:endParaRPr sz="1600"/>
          </a:p>
          <a:p>
            <a:pPr indent="0" lvl="0" marL="0" rtl="0" algn="l">
              <a:lnSpc>
                <a:spcPct val="150000"/>
              </a:lnSpc>
              <a:spcBef>
                <a:spcPts val="0"/>
              </a:spcBef>
              <a:spcAft>
                <a:spcPts val="0"/>
              </a:spcAft>
              <a:buNone/>
            </a:pPr>
            <a:r>
              <a:t/>
            </a:r>
            <a:endParaRPr sz="1600"/>
          </a:p>
          <a:p>
            <a:pPr indent="0" lvl="0" marL="0" rtl="0" algn="l">
              <a:lnSpc>
                <a:spcPct val="150000"/>
              </a:lnSpc>
              <a:spcBef>
                <a:spcPts val="0"/>
              </a:spcBef>
              <a:spcAft>
                <a:spcPts val="0"/>
              </a:spcAft>
              <a:buNone/>
            </a:pPr>
            <a:r>
              <a:rPr lang="en-US" sz="1600"/>
              <a:t>The student council aims to direct students' education and business lives with the vision of Hasvet.</a:t>
            </a:r>
            <a:endParaRPr sz="1600"/>
          </a:p>
          <a:p>
            <a:pPr indent="0" lvl="0" marL="0" rtl="0" algn="l">
              <a:lnSpc>
                <a:spcPct val="150000"/>
              </a:lnSpc>
              <a:spcBef>
                <a:spcPts val="0"/>
              </a:spcBef>
              <a:spcAft>
                <a:spcPts val="0"/>
              </a:spcAft>
              <a:buNone/>
            </a:pPr>
            <a:r>
              <a:t/>
            </a:r>
            <a:endParaRPr sz="1600"/>
          </a:p>
          <a:p>
            <a:pPr indent="0" lvl="0" marL="0" rtl="0" algn="l">
              <a:lnSpc>
                <a:spcPct val="150000"/>
              </a:lnSpc>
              <a:spcBef>
                <a:spcPts val="0"/>
              </a:spcBef>
              <a:spcAft>
                <a:spcPts val="0"/>
              </a:spcAft>
              <a:buNone/>
            </a:pPr>
            <a:r>
              <a:rPr lang="en-US" sz="1600"/>
              <a:t>Many of our friends, who have been in our student council until today, have succeeded in being the leaders of the sector in its different fields. In addition, the 3 of our friends who took part in our student council are currently working in the managerial positions in our company.</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8" title="Khazar.jpg"/>
          <p:cNvPicPr preferRelativeResize="0"/>
          <p:nvPr/>
        </p:nvPicPr>
        <p:blipFill>
          <a:blip r:embed="rId3">
            <a:alphaModFix/>
          </a:blip>
          <a:stretch>
            <a:fillRect/>
          </a:stretch>
        </p:blipFill>
        <p:spPr>
          <a:xfrm>
            <a:off x="248808" y="0"/>
            <a:ext cx="11943183" cy="6858000"/>
          </a:xfrm>
          <a:prstGeom prst="rect">
            <a:avLst/>
          </a:prstGeom>
          <a:noFill/>
          <a:ln>
            <a:noFill/>
          </a:ln>
        </p:spPr>
      </p:pic>
      <p:sp>
        <p:nvSpPr>
          <p:cNvPr id="306" name="Google Shape;306;p38"/>
          <p:cNvSpPr txBox="1"/>
          <p:nvPr/>
        </p:nvSpPr>
        <p:spPr>
          <a:xfrm>
            <a:off x="314600" y="1111525"/>
            <a:ext cx="43728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libri"/>
                <a:ea typeface="Calibri"/>
                <a:cs typeface="Calibri"/>
                <a:sym typeface="Calibri"/>
              </a:rPr>
              <a:t>Hasvet Inc. </a:t>
            </a:r>
            <a:r>
              <a:rPr lang="en-US" sz="2000">
                <a:solidFill>
                  <a:schemeClr val="dk1"/>
                </a:solidFill>
                <a:latin typeface="Calibri"/>
                <a:ea typeface="Calibri"/>
                <a:cs typeface="Calibri"/>
                <a:sym typeface="Calibri"/>
              </a:rPr>
              <a:t>is establishing a world-class Veterinary Faculty </a:t>
            </a:r>
            <a:r>
              <a:rPr b="1" lang="en-US" sz="2000">
                <a:solidFill>
                  <a:schemeClr val="dk1"/>
                </a:solidFill>
                <a:latin typeface="Calibri"/>
                <a:ea typeface="Calibri"/>
                <a:cs typeface="Calibri"/>
                <a:sym typeface="Calibri"/>
              </a:rPr>
              <a:t>within Khazar University</a:t>
            </a:r>
            <a:r>
              <a:rPr lang="en-US" sz="2000">
                <a:solidFill>
                  <a:schemeClr val="dk1"/>
                </a:solidFill>
                <a:latin typeface="Calibri"/>
                <a:ea typeface="Calibri"/>
                <a:cs typeface="Calibri"/>
                <a:sym typeface="Calibri"/>
              </a:rPr>
              <a:t> in order to shape the future of veterinary medicine.</a:t>
            </a:r>
            <a:endParaRPr>
              <a:solidFill>
                <a:schemeClr val="dk1"/>
              </a:solidFill>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This faculty, which will be equipped with state-of-the-art devices, aims to train graduates who are competent and equipped in their profession by providing students with the opportunity to reinforce theoretical knowledge with practical applications. This faculty, which will be built with Hasvet's expertise and innovative approach, will take quality and sustainable education in the veterinary field to a new level.</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7"/>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12" name="Google Shape;312;p27"/>
          <p:cNvSpPr txBox="1"/>
          <p:nvPr/>
        </p:nvSpPr>
        <p:spPr>
          <a:xfrm>
            <a:off x="316833" y="1087325"/>
            <a:ext cx="4330800" cy="4771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chemeClr val="dk1"/>
                </a:solidFill>
                <a:latin typeface="Calibri"/>
                <a:ea typeface="Calibri"/>
                <a:cs typeface="Calibri"/>
                <a:sym typeface="Calibri"/>
              </a:rPr>
              <a:t>Hasvet Pharma </a:t>
            </a:r>
            <a:r>
              <a:rPr lang="en-US" sz="1900">
                <a:solidFill>
                  <a:schemeClr val="dk1"/>
                </a:solidFill>
                <a:latin typeface="Calibri"/>
                <a:ea typeface="Calibri"/>
                <a:cs typeface="Calibri"/>
                <a:sym typeface="Calibri"/>
              </a:rPr>
              <a:t>is the largest pharmaceutical group in Turkey, MENA Region, Balkan Countries and Turkic Republics in animal health pharmaceutical production with the Pi Farma, Verano, FDN İlaç and Vilsan brands it has established locally and the Virbac and Syva pharmaceutical distributorships globally. Hasvet Pharma, which manufactures pharmaceuticals for global animal health brands such as Elanco and Virbac and many companies locally, aims to contribute to a more sustainable animal husbandry policy by reducing Turkey's external dependency in pharmaceutical production.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0"/>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18" name="Google Shape;318;p30"/>
          <p:cNvSpPr txBox="1"/>
          <p:nvPr/>
        </p:nvSpPr>
        <p:spPr>
          <a:xfrm>
            <a:off x="440265" y="1126066"/>
            <a:ext cx="5477935" cy="50629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chemeClr val="dk1"/>
                </a:solidFill>
                <a:latin typeface="Calibri"/>
                <a:ea typeface="Calibri"/>
                <a:cs typeface="Calibri"/>
                <a:sym typeface="Calibri"/>
              </a:rPr>
              <a:t>Vilsan</a:t>
            </a:r>
            <a:r>
              <a:rPr lang="en-US" sz="1900">
                <a:solidFill>
                  <a:schemeClr val="dk1"/>
                </a:solidFill>
                <a:latin typeface="Calibri"/>
                <a:ea typeface="Calibri"/>
                <a:cs typeface="Calibri"/>
                <a:sym typeface="Calibri"/>
              </a:rPr>
              <a:t> has a closed area of ​​10,700 m² built on a 13,500 m² land and is one of the important production facilities of Turkey with its GMP certified modern production lines and technology. It has an annual production capacity of approximately 90 million boxes. It exports to more than 20 countries. Its production lines include Sterile (NBL + BL) solution, emulsion and IMM, Non-Sterile oral solution, oral powder (NBL + BL), tablet and Ectoparasite lines.</a:t>
            </a:r>
            <a:endParaRPr/>
          </a:p>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a:p>
            <a:pPr indent="0" lvl="0" marL="0" marR="0" rtl="0" algn="l">
              <a:spcBef>
                <a:spcPts val="0"/>
              </a:spcBef>
              <a:spcAft>
                <a:spcPts val="0"/>
              </a:spcAft>
              <a:buNone/>
            </a:pPr>
            <a:r>
              <a:rPr lang="en-US" sz="1900">
                <a:solidFill>
                  <a:schemeClr val="dk1"/>
                </a:solidFill>
                <a:latin typeface="Calibri"/>
                <a:ea typeface="Calibri"/>
                <a:cs typeface="Calibri"/>
                <a:sym typeface="Calibri"/>
              </a:rPr>
              <a:t>9 Production Lines</a:t>
            </a:r>
            <a:endParaRPr/>
          </a:p>
          <a:p>
            <a:pPr indent="0" lvl="0" marL="0" marR="0" rtl="0" algn="l">
              <a:spcBef>
                <a:spcPts val="0"/>
              </a:spcBef>
              <a:spcAft>
                <a:spcPts val="0"/>
              </a:spcAft>
              <a:buNone/>
            </a:pPr>
            <a:r>
              <a:rPr lang="en-US" sz="1900">
                <a:solidFill>
                  <a:schemeClr val="dk1"/>
                </a:solidFill>
                <a:latin typeface="Calibri"/>
                <a:ea typeface="Calibri"/>
                <a:cs typeface="Calibri"/>
                <a:sym typeface="Calibri"/>
              </a:rPr>
              <a:t>Sterile - Non-Sterile (Ecto, Powder/Liquid)</a:t>
            </a:r>
            <a:endParaRPr/>
          </a:p>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900">
                <a:solidFill>
                  <a:schemeClr val="dk1"/>
                </a:solidFill>
                <a:latin typeface="Calibri"/>
                <a:ea typeface="Calibri"/>
                <a:cs typeface="Calibri"/>
                <a:sym typeface="Calibri"/>
              </a:rPr>
              <a:t>RUMINANT PRODUCTS</a:t>
            </a:r>
            <a:endParaRPr/>
          </a:p>
          <a:p>
            <a:pPr indent="0" lvl="0" marL="0" marR="0" rtl="0" algn="l">
              <a:spcBef>
                <a:spcPts val="0"/>
              </a:spcBef>
              <a:spcAft>
                <a:spcPts val="0"/>
              </a:spcAft>
              <a:buNone/>
            </a:pPr>
            <a:r>
              <a:rPr b="1" lang="en-US" sz="1900">
                <a:solidFill>
                  <a:schemeClr val="dk1"/>
                </a:solidFill>
                <a:latin typeface="Calibri"/>
                <a:ea typeface="Calibri"/>
                <a:cs typeface="Calibri"/>
                <a:sym typeface="Calibri"/>
              </a:rPr>
              <a:t>POULTRY PRODUCTS</a:t>
            </a:r>
            <a:endParaRPr/>
          </a:p>
          <a:p>
            <a:pPr indent="0" lvl="0" marL="0" marR="0" rtl="0" algn="l">
              <a:spcBef>
                <a:spcPts val="0"/>
              </a:spcBef>
              <a:spcAft>
                <a:spcPts val="0"/>
              </a:spcAft>
              <a:buNone/>
            </a:pPr>
            <a:r>
              <a:rPr b="1" lang="en-US" sz="1900">
                <a:solidFill>
                  <a:schemeClr val="dk1"/>
                </a:solidFill>
                <a:latin typeface="Calibri"/>
                <a:ea typeface="Calibri"/>
                <a:cs typeface="Calibri"/>
                <a:sym typeface="Calibri"/>
              </a:rPr>
              <a:t>AQUA PRODUCTS</a:t>
            </a:r>
            <a:endParaRPr/>
          </a:p>
          <a:p>
            <a:pPr indent="0" lvl="0" marL="0" marR="0" rtl="0" algn="l">
              <a:spcBef>
                <a:spcPts val="0"/>
              </a:spcBef>
              <a:spcAft>
                <a:spcPts val="0"/>
              </a:spcAft>
              <a:buNone/>
            </a:pPr>
            <a:r>
              <a:rPr i="1" lang="en-US" sz="1900">
                <a:solidFill>
                  <a:schemeClr val="dk1"/>
                </a:solidFill>
                <a:latin typeface="Calibri"/>
                <a:ea typeface="Calibri"/>
                <a:cs typeface="Calibri"/>
                <a:sym typeface="Calibri"/>
              </a:rPr>
              <a:t>62 Licensed Products</a:t>
            </a:r>
            <a:endParaRPr i="1"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4"/>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98" name="Google Shape;98;p4"/>
          <p:cNvSpPr txBox="1"/>
          <p:nvPr/>
        </p:nvSpPr>
        <p:spPr>
          <a:xfrm>
            <a:off x="897556" y="1350745"/>
            <a:ext cx="10238071"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Mission</a:t>
            </a:r>
            <a:endParaRPr b="1" sz="2000">
              <a:solidFill>
                <a:schemeClr val="lt1"/>
              </a:solidFill>
              <a:latin typeface="Calibri"/>
              <a:ea typeface="Calibri"/>
              <a:cs typeface="Calibri"/>
              <a:sym typeface="Calibri"/>
            </a:endParaRPr>
          </a:p>
          <a:p>
            <a:pPr indent="0" lvl="0" marL="0" marR="0" rtl="0" algn="just">
              <a:spcBef>
                <a:spcPts val="0"/>
              </a:spcBef>
              <a:spcAft>
                <a:spcPts val="0"/>
              </a:spcAft>
              <a:buNone/>
            </a:pP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At Hasvet Medikal, we adopt a patient-centered approach to enhance animal health by providing veterinarians with innovative, reliable, and high-quality medical devices and solutions. By placing scientific principles and advanced technology at the core of our services, we strive to improve diagnostic and treatment processes while ensuring animals lead healthier and more comfortable lives.</a:t>
            </a:r>
            <a:endParaRPr sz="20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lt1"/>
              </a:solidFill>
              <a:latin typeface="Calibri"/>
              <a:ea typeface="Calibri"/>
              <a:cs typeface="Calibri"/>
              <a:sym typeface="Calibri"/>
            </a:endParaRPr>
          </a:p>
        </p:txBody>
      </p:sp>
      <p:sp>
        <p:nvSpPr>
          <p:cNvPr id="99" name="Google Shape;99;p4"/>
          <p:cNvSpPr txBox="1"/>
          <p:nvPr/>
        </p:nvSpPr>
        <p:spPr>
          <a:xfrm>
            <a:off x="512546" y="1350745"/>
            <a:ext cx="385010" cy="38821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4"/>
          <p:cNvSpPr txBox="1"/>
          <p:nvPr/>
        </p:nvSpPr>
        <p:spPr>
          <a:xfrm>
            <a:off x="433137" y="3697388"/>
            <a:ext cx="385010" cy="38821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4"/>
          <p:cNvSpPr txBox="1"/>
          <p:nvPr/>
        </p:nvSpPr>
        <p:spPr>
          <a:xfrm>
            <a:off x="897555" y="3711181"/>
            <a:ext cx="10238071"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Vision</a:t>
            </a:r>
            <a:endParaRPr b="1" sz="2000">
              <a:solidFill>
                <a:schemeClr val="lt1"/>
              </a:solidFill>
              <a:latin typeface="Calibri"/>
              <a:ea typeface="Calibri"/>
              <a:cs typeface="Calibri"/>
              <a:sym typeface="Calibri"/>
            </a:endParaRPr>
          </a:p>
          <a:p>
            <a:pPr indent="0" lvl="0" marL="0" marR="0" rtl="0" algn="just">
              <a:spcBef>
                <a:spcPts val="0"/>
              </a:spcBef>
              <a:spcAft>
                <a:spcPts val="0"/>
              </a:spcAft>
              <a:buNone/>
            </a:pP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With the goal of becoming a global leader in animal health, we aspire to establish Hasvet Medikal as a pioneering brand shaping the future of veterinary medicine worldwide. By focusing on continuous technological advancement and innovation, we are committed to sustainable growth and becoming a trusted partner in the international veterinary sector, guided by our ethical values.</a:t>
            </a:r>
            <a:endParaRPr/>
          </a:p>
          <a:p>
            <a:pPr indent="0" lvl="0" marL="0" marR="0" rtl="0" algn="l">
              <a:spcBef>
                <a:spcPts val="0"/>
              </a:spcBef>
              <a:spcAft>
                <a:spcPts val="0"/>
              </a:spcAft>
              <a:buNone/>
            </a:pPr>
            <a:r>
              <a:t/>
            </a:r>
            <a:endParaRPr sz="20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8"/>
          <p:cNvSpPr txBox="1"/>
          <p:nvPr/>
        </p:nvSpPr>
        <p:spPr>
          <a:xfrm>
            <a:off x="440267" y="1144692"/>
            <a:ext cx="4451684"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Pi Farma</a:t>
            </a:r>
            <a:r>
              <a:rPr lang="en-US" sz="2000">
                <a:solidFill>
                  <a:schemeClr val="dk1"/>
                </a:solidFill>
                <a:latin typeface="Calibri"/>
                <a:ea typeface="Calibri"/>
                <a:cs typeface="Calibri"/>
                <a:sym typeface="Calibri"/>
              </a:rPr>
              <a:t>, established on a 7,200 m² land with a 3,800 m² production area, is one of the few production facilities in Turkey with its GMP certified advanced production lines and production technology. It has an annual production capacity of approximately 6 million boxes. Its production lines include Sterile Non-Beta-Lactam, Complementary feed and Ectoparasite lines.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3 Production Lines</a:t>
            </a:r>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Sterile &amp; Non-Sterile &amp; Premix</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RUMINANT PRODUCTS</a:t>
            </a:r>
            <a:endParaRPr/>
          </a:p>
          <a:p>
            <a:pPr indent="0" lvl="0" marL="0" marR="0" rtl="0" algn="l">
              <a:spcBef>
                <a:spcPts val="0"/>
              </a:spcBef>
              <a:spcAft>
                <a:spcPts val="0"/>
              </a:spcAft>
              <a:buNone/>
            </a:pPr>
            <a:r>
              <a:rPr i="1" lang="en-US" sz="2000">
                <a:solidFill>
                  <a:schemeClr val="dk1"/>
                </a:solidFill>
                <a:latin typeface="Calibri"/>
                <a:ea typeface="Calibri"/>
                <a:cs typeface="Calibri"/>
                <a:sym typeface="Calibri"/>
              </a:rPr>
              <a:t>29 Licensed Products</a:t>
            </a:r>
            <a:endParaRPr/>
          </a:p>
        </p:txBody>
      </p:sp>
      <p:pic>
        <p:nvPicPr>
          <p:cNvPr id="324" name="Google Shape;324;p28" title="Pi Farma.jpg"/>
          <p:cNvPicPr preferRelativeResize="0"/>
          <p:nvPr/>
        </p:nvPicPr>
        <p:blipFill>
          <a:blip r:embed="rId3">
            <a:alphaModFix/>
          </a:blip>
          <a:stretch>
            <a:fillRect/>
          </a:stretch>
        </p:blipFill>
        <p:spPr>
          <a:xfrm>
            <a:off x="258957" y="0"/>
            <a:ext cx="11933036" cy="6857999"/>
          </a:xfrm>
          <a:prstGeom prst="rect">
            <a:avLst/>
          </a:prstGeom>
          <a:noFill/>
          <a:ln>
            <a:noFill/>
          </a:ln>
        </p:spPr>
      </p:pic>
      <p:sp>
        <p:nvSpPr>
          <p:cNvPr id="325" name="Google Shape;325;p28"/>
          <p:cNvSpPr txBox="1"/>
          <p:nvPr/>
        </p:nvSpPr>
        <p:spPr>
          <a:xfrm>
            <a:off x="309675" y="1144700"/>
            <a:ext cx="44517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libri"/>
                <a:ea typeface="Calibri"/>
                <a:cs typeface="Calibri"/>
                <a:sym typeface="Calibri"/>
              </a:rPr>
              <a:t>Pi Farma</a:t>
            </a:r>
            <a:r>
              <a:rPr lang="en-US" sz="2000">
                <a:solidFill>
                  <a:schemeClr val="dk1"/>
                </a:solidFill>
                <a:latin typeface="Calibri"/>
                <a:ea typeface="Calibri"/>
                <a:cs typeface="Calibri"/>
                <a:sym typeface="Calibri"/>
              </a:rPr>
              <a:t>, established on a 7,200 m² land with a 3,800 m² production area, is one of the few production facilities in Turkey with its GMP certified advanced production lines and production technology. It has an annual production capacity of approximately 6 million boxes. Its production lines include Sterile Non-Beta-Lactam, Complementary feed and Ectoparasite lines.</a:t>
            </a:r>
            <a:endParaRPr sz="2000">
              <a:solidFill>
                <a:schemeClr val="dk1"/>
              </a:solidFill>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3 Production Lines</a:t>
            </a:r>
            <a:endParaRPr sz="2000">
              <a:solidFill>
                <a:schemeClr val="dk1"/>
              </a:solidFill>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Sterile &amp; Non-Sterile &amp; Premix</a:t>
            </a:r>
            <a:endParaRPr sz="2000">
              <a:solidFill>
                <a:schemeClr val="dk1"/>
              </a:solidFill>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en-US" sz="2000">
                <a:solidFill>
                  <a:schemeClr val="dk1"/>
                </a:solidFill>
                <a:latin typeface="Calibri"/>
                <a:ea typeface="Calibri"/>
                <a:cs typeface="Calibri"/>
                <a:sym typeface="Calibri"/>
              </a:rPr>
              <a:t>RUMINANT PRODUCTS</a:t>
            </a:r>
            <a:endParaRPr sz="2000">
              <a:solidFill>
                <a:schemeClr val="dk1"/>
              </a:solidFill>
            </a:endParaRPr>
          </a:p>
          <a:p>
            <a:pPr indent="0" lvl="0" marL="0" rtl="0" algn="l">
              <a:spcBef>
                <a:spcPts val="0"/>
              </a:spcBef>
              <a:spcAft>
                <a:spcPts val="0"/>
              </a:spcAft>
              <a:buNone/>
            </a:pPr>
            <a:r>
              <a:rPr i="1" lang="en-US" sz="2000">
                <a:solidFill>
                  <a:schemeClr val="dk1"/>
                </a:solidFill>
                <a:latin typeface="Calibri"/>
                <a:ea typeface="Calibri"/>
                <a:cs typeface="Calibri"/>
                <a:sym typeface="Calibri"/>
              </a:rPr>
              <a:t>29 Licensed Products</a:t>
            </a:r>
            <a:endParaRPr sz="20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29" title="fdn ilaç.jpg"/>
          <p:cNvPicPr preferRelativeResize="0"/>
          <p:nvPr/>
        </p:nvPicPr>
        <p:blipFill>
          <a:blip r:embed="rId3">
            <a:alphaModFix/>
          </a:blip>
          <a:stretch>
            <a:fillRect/>
          </a:stretch>
        </p:blipFill>
        <p:spPr>
          <a:xfrm>
            <a:off x="248808" y="0"/>
            <a:ext cx="11943183" cy="6858000"/>
          </a:xfrm>
          <a:prstGeom prst="rect">
            <a:avLst/>
          </a:prstGeom>
          <a:noFill/>
          <a:ln>
            <a:noFill/>
          </a:ln>
        </p:spPr>
      </p:pic>
      <p:sp>
        <p:nvSpPr>
          <p:cNvPr id="331" name="Google Shape;331;p29"/>
          <p:cNvSpPr txBox="1"/>
          <p:nvPr/>
        </p:nvSpPr>
        <p:spPr>
          <a:xfrm>
            <a:off x="248800" y="970325"/>
            <a:ext cx="4459500" cy="541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libri"/>
                <a:ea typeface="Calibri"/>
                <a:cs typeface="Calibri"/>
                <a:sym typeface="Calibri"/>
              </a:rPr>
              <a:t>FDN Pharmaceutical, </a:t>
            </a:r>
            <a:r>
              <a:rPr lang="en-US" sz="2000">
                <a:solidFill>
                  <a:schemeClr val="dk1"/>
                </a:solidFill>
                <a:latin typeface="Calibri"/>
                <a:ea typeface="Calibri"/>
                <a:cs typeface="Calibri"/>
                <a:sym typeface="Calibri"/>
              </a:rPr>
              <a:t>established on a 7,000 m² land with a 6,000 m² production area, is one of the few production facilities in Turkey with its GMP certified advanced production lines and production technology. It has an annual production capacity of approximately 17 million boxes. Its production lines include Beta-Lactam, Non-Beta-Lactam and hormone lines.</a:t>
            </a:r>
            <a:endParaRPr>
              <a:solidFill>
                <a:schemeClr val="dk1"/>
              </a:solidFill>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3 Production Lines</a:t>
            </a:r>
            <a:endParaRPr>
              <a:solidFill>
                <a:schemeClr val="dk1"/>
              </a:solidFill>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Non Betalactam &amp; Betalactam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&amp; Hormone</a:t>
            </a:r>
            <a:endParaRPr>
              <a:solidFill>
                <a:schemeClr val="dk1"/>
              </a:solidFill>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en-US" sz="2000">
                <a:solidFill>
                  <a:schemeClr val="dk1"/>
                </a:solidFill>
                <a:latin typeface="Calibri"/>
                <a:ea typeface="Calibri"/>
                <a:cs typeface="Calibri"/>
                <a:sym typeface="Calibri"/>
              </a:rPr>
              <a:t>RUMINANT PRODUCTS</a:t>
            </a:r>
            <a:endParaRPr>
              <a:solidFill>
                <a:schemeClr val="dk1"/>
              </a:solidFill>
            </a:endParaRPr>
          </a:p>
          <a:p>
            <a:pPr indent="0" lvl="0" marL="0" rtl="0" algn="l">
              <a:spcBef>
                <a:spcPts val="0"/>
              </a:spcBef>
              <a:spcAft>
                <a:spcPts val="0"/>
              </a:spcAft>
              <a:buNone/>
            </a:pPr>
            <a:r>
              <a:rPr i="1" lang="en-US" sz="2000">
                <a:solidFill>
                  <a:schemeClr val="dk1"/>
                </a:solidFill>
                <a:latin typeface="Calibri"/>
                <a:ea typeface="Calibri"/>
                <a:cs typeface="Calibri"/>
                <a:sym typeface="Calibri"/>
              </a:rPr>
              <a:t>Contract Manufacturing</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23"/>
          <p:cNvPicPr preferRelativeResize="0"/>
          <p:nvPr/>
        </p:nvPicPr>
        <p:blipFill rotWithShape="1">
          <a:blip r:embed="rId3">
            <a:alphaModFix/>
          </a:blip>
          <a:srcRect b="0" l="0" r="0" t="0"/>
          <a:stretch/>
        </p:blipFill>
        <p:spPr>
          <a:xfrm>
            <a:off x="0" y="1390"/>
            <a:ext cx="12192002" cy="6855219"/>
          </a:xfrm>
          <a:prstGeom prst="rect">
            <a:avLst/>
          </a:prstGeom>
          <a:noFill/>
          <a:ln>
            <a:noFill/>
          </a:ln>
        </p:spPr>
      </p:pic>
      <p:sp>
        <p:nvSpPr>
          <p:cNvPr id="337" name="Google Shape;337;p23"/>
          <p:cNvSpPr txBox="1"/>
          <p:nvPr/>
        </p:nvSpPr>
        <p:spPr>
          <a:xfrm>
            <a:off x="312675" y="1061650"/>
            <a:ext cx="4227900" cy="5017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600">
                <a:solidFill>
                  <a:schemeClr val="dk1"/>
                </a:solidFill>
                <a:latin typeface="Calibri"/>
                <a:ea typeface="Calibri"/>
                <a:cs typeface="Calibri"/>
                <a:sym typeface="Calibri"/>
              </a:rPr>
              <a:t>Our centre, which offers solutions to patients referred only from veterinary clinics, using advanced technology and specialist doctors, and organises advanced, practical training courses with experts from Turkey and abroad, includes:</a:t>
            </a:r>
            <a:endParaRPr sz="1600">
              <a:solidFill>
                <a:schemeClr val="dk1"/>
              </a:solidFill>
              <a:latin typeface="Calibri"/>
              <a:ea typeface="Calibri"/>
              <a:cs typeface="Calibri"/>
              <a:sym typeface="Calibri"/>
            </a:endParaRPr>
          </a:p>
          <a:p>
            <a:pPr indent="0" lvl="0" marL="0" rtl="0" algn="l">
              <a:spcBef>
                <a:spcPts val="0"/>
              </a:spcBef>
              <a:spcAft>
                <a:spcPts val="0"/>
              </a:spcAft>
              <a:buSzPts val="1100"/>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Special Operating Room and Training Areas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MRI Imaging</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Computed Tomography</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Doppler Ultrasonography</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Haemodiafiltration</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Lithotripsy</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Anaesthesiology</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Radiography</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Endoscopy</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EEG</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EMG</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Laboratory</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Pathology Laboratory</a:t>
            </a:r>
            <a:endParaRPr sz="16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sz="1600">
                <a:solidFill>
                  <a:schemeClr val="dk1"/>
                </a:solidFill>
                <a:latin typeface="Calibri"/>
                <a:ea typeface="Calibri"/>
                <a:cs typeface="Calibri"/>
                <a:sym typeface="Calibri"/>
              </a:rPr>
              <a:t>and many other areas.</a:t>
            </a:r>
            <a:endParaRPr sz="1600">
              <a:solidFill>
                <a:schemeClr val="dk1"/>
              </a:solidFill>
              <a:latin typeface="Calibri"/>
              <a:ea typeface="Calibri"/>
              <a:cs typeface="Calibri"/>
              <a:sym typeface="Calibri"/>
            </a:endParaRPr>
          </a:p>
        </p:txBody>
      </p:sp>
      <p:pic>
        <p:nvPicPr>
          <p:cNvPr id="338" name="Google Shape;338;p23"/>
          <p:cNvPicPr preferRelativeResize="0"/>
          <p:nvPr/>
        </p:nvPicPr>
        <p:blipFill rotWithShape="1">
          <a:blip r:embed="rId4">
            <a:alphaModFix/>
          </a:blip>
          <a:srcRect b="0" l="0" r="0" t="0"/>
          <a:stretch/>
        </p:blipFill>
        <p:spPr>
          <a:xfrm>
            <a:off x="524175" y="377500"/>
            <a:ext cx="3681423" cy="568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33d48c412b1_0_256"/>
          <p:cNvSpPr txBox="1"/>
          <p:nvPr/>
        </p:nvSpPr>
        <p:spPr>
          <a:xfrm>
            <a:off x="474844" y="1145540"/>
            <a:ext cx="3943200" cy="501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Our center, which provides </a:t>
            </a:r>
            <a:r>
              <a:rPr b="1" lang="en-US" sz="2000">
                <a:solidFill>
                  <a:schemeClr val="dk1"/>
                </a:solidFill>
                <a:latin typeface="Calibri"/>
                <a:ea typeface="Calibri"/>
                <a:cs typeface="Calibri"/>
                <a:sym typeface="Calibri"/>
              </a:rPr>
              <a:t>services only to veterinarians, </a:t>
            </a:r>
            <a:r>
              <a:rPr lang="en-US" sz="2000">
                <a:solidFill>
                  <a:schemeClr val="dk1"/>
                </a:solidFill>
                <a:latin typeface="Calibri"/>
                <a:ea typeface="Calibri"/>
                <a:cs typeface="Calibri"/>
                <a:sym typeface="Calibri"/>
              </a:rPr>
              <a:t>offers solutions to cases with advanced technology equipment and field expert physicians, and organizes advanced, applied training with expert instructors from Turkey and abroad; We provide services in many fields such as MR Imaging, Computerized Tomography, Doppler Ultrasonography, Hemodiafiltration, Lithotripsy, Anesthesiology, Radiography, Endoscopy, EEG, EMG, Laboratory, Pathology Laboratory, along with a Special Operation Hall and Applied Training Areas.</a:t>
            </a:r>
            <a:endParaRPr/>
          </a:p>
        </p:txBody>
      </p:sp>
      <p:pic>
        <p:nvPicPr>
          <p:cNvPr id="344" name="Google Shape;344;g33d48c412b1_0_256" title="hasvet ratem ankara.jpg"/>
          <p:cNvPicPr preferRelativeResize="0"/>
          <p:nvPr/>
        </p:nvPicPr>
        <p:blipFill>
          <a:blip r:embed="rId3">
            <a:alphaModFix/>
          </a:blip>
          <a:stretch>
            <a:fillRect/>
          </a:stretch>
        </p:blipFill>
        <p:spPr>
          <a:xfrm>
            <a:off x="248808" y="0"/>
            <a:ext cx="11943183" cy="6858000"/>
          </a:xfrm>
          <a:prstGeom prst="rect">
            <a:avLst/>
          </a:prstGeom>
          <a:noFill/>
          <a:ln>
            <a:noFill/>
          </a:ln>
        </p:spPr>
      </p:pic>
      <p:sp>
        <p:nvSpPr>
          <p:cNvPr id="345" name="Google Shape;345;g33d48c412b1_0_256"/>
          <p:cNvSpPr txBox="1"/>
          <p:nvPr/>
        </p:nvSpPr>
        <p:spPr>
          <a:xfrm>
            <a:off x="248800" y="1122450"/>
            <a:ext cx="4595700" cy="49410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1200"/>
              </a:spcBef>
              <a:spcAft>
                <a:spcPts val="0"/>
              </a:spcAft>
              <a:buClr>
                <a:schemeClr val="dk1"/>
              </a:buClr>
              <a:buSzPts val="1100"/>
              <a:buFont typeface="Arial"/>
              <a:buNone/>
            </a:pPr>
            <a:r>
              <a:rPr lang="en-US" sz="1500">
                <a:solidFill>
                  <a:schemeClr val="dk1"/>
                </a:solidFill>
                <a:latin typeface="Calibri"/>
                <a:ea typeface="Calibri"/>
                <a:cs typeface="Calibri"/>
                <a:sym typeface="Calibri"/>
              </a:rPr>
              <a:t>Hasvet Ratem Radiology Diagnostic and Training Center, after İstanbul, began providing diagnostic, imaging, and training services in </a:t>
            </a:r>
            <a:r>
              <a:rPr b="1" lang="en-US" sz="1500">
                <a:solidFill>
                  <a:schemeClr val="dk1"/>
                </a:solidFill>
                <a:latin typeface="Calibri"/>
                <a:ea typeface="Calibri"/>
                <a:cs typeface="Calibri"/>
                <a:sym typeface="Calibri"/>
              </a:rPr>
              <a:t>Ankara</a:t>
            </a:r>
            <a:r>
              <a:rPr lang="en-US" sz="1500">
                <a:solidFill>
                  <a:schemeClr val="dk1"/>
                </a:solidFill>
                <a:latin typeface="Calibri"/>
                <a:ea typeface="Calibri"/>
                <a:cs typeface="Calibri"/>
                <a:sym typeface="Calibri"/>
              </a:rPr>
              <a:t> in May 2025.</a:t>
            </a:r>
            <a:endParaRPr sz="1500">
              <a:solidFill>
                <a:schemeClr val="dk1"/>
              </a:solidFill>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rPr lang="en-US" sz="1500">
                <a:solidFill>
                  <a:schemeClr val="dk1"/>
                </a:solidFill>
                <a:latin typeface="Calibri"/>
                <a:ea typeface="Calibri"/>
                <a:cs typeface="Calibri"/>
                <a:sym typeface="Calibri"/>
              </a:rPr>
              <a:t>With case-based training programs and international collaborations, we are not only a diagnostic center but also an educational platform continuously supporting the professional development of veterinary practitioners.</a:t>
            </a:r>
            <a:endParaRPr sz="1500">
              <a:solidFill>
                <a:schemeClr val="dk1"/>
              </a:solidFill>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rPr lang="en-US" sz="1500">
                <a:solidFill>
                  <a:schemeClr val="dk1"/>
                </a:solidFill>
                <a:latin typeface="Calibri"/>
                <a:ea typeface="Calibri"/>
                <a:cs typeface="Calibri"/>
                <a:sym typeface="Calibri"/>
              </a:rPr>
              <a:t>Our Services Include:</a:t>
            </a:r>
            <a:endParaRPr sz="1500">
              <a:solidFill>
                <a:schemeClr val="dk1"/>
              </a:solidFill>
              <a:latin typeface="Calibri"/>
              <a:ea typeface="Calibri"/>
              <a:cs typeface="Calibri"/>
              <a:sym typeface="Calibri"/>
            </a:endParaRPr>
          </a:p>
          <a:p>
            <a:pPr indent="-323850" lvl="0" marL="457200" rtl="0" algn="l">
              <a:lnSpc>
                <a:spcPct val="100000"/>
              </a:lnSpc>
              <a:spcBef>
                <a:spcPts val="12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MRI Imaging</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Computed Tomography (CT)</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Doppler Ultrasonography</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Anesthesiology</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Radiography</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Endoscopy</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EEG</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EMG</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Laboratory Services</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Practical Training Facilities</a:t>
            </a:r>
            <a:endParaRPr sz="15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24"/>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51" name="Google Shape;351;p24"/>
          <p:cNvSpPr txBox="1"/>
          <p:nvPr/>
        </p:nvSpPr>
        <p:spPr>
          <a:xfrm>
            <a:off x="4373479" y="1584826"/>
            <a:ext cx="1811421"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595959"/>
                </a:solidFill>
                <a:latin typeface="Calibri"/>
                <a:ea typeface="Calibri"/>
                <a:cs typeface="Calibri"/>
                <a:sym typeface="Calibri"/>
              </a:rPr>
              <a:t>Pet Shop</a:t>
            </a:r>
            <a:endParaRPr/>
          </a:p>
          <a:p>
            <a:pPr indent="0" lvl="0" marL="0" marR="0" rtl="0" algn="ctr">
              <a:spcBef>
                <a:spcPts val="0"/>
              </a:spcBef>
              <a:spcAft>
                <a:spcPts val="0"/>
              </a:spcAft>
              <a:buNone/>
            </a:pPr>
            <a:r>
              <a:rPr lang="en-US" sz="2000">
                <a:solidFill>
                  <a:srgbClr val="595959"/>
                </a:solidFill>
                <a:latin typeface="Calibri"/>
                <a:ea typeface="Calibri"/>
                <a:cs typeface="Calibri"/>
                <a:sym typeface="Calibri"/>
              </a:rPr>
              <a:t>Pet Grooming</a:t>
            </a:r>
            <a:endParaRPr sz="2000">
              <a:solidFill>
                <a:srgbClr val="595959"/>
              </a:solidFill>
              <a:latin typeface="Calibri"/>
              <a:ea typeface="Calibri"/>
              <a:cs typeface="Calibri"/>
              <a:sym typeface="Calibri"/>
            </a:endParaRPr>
          </a:p>
        </p:txBody>
      </p:sp>
      <p:sp>
        <p:nvSpPr>
          <p:cNvPr id="352" name="Google Shape;352;p24"/>
          <p:cNvSpPr txBox="1"/>
          <p:nvPr/>
        </p:nvSpPr>
        <p:spPr>
          <a:xfrm>
            <a:off x="2304047" y="1584826"/>
            <a:ext cx="2069432"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595959"/>
                </a:solidFill>
                <a:latin typeface="Calibri"/>
                <a:ea typeface="Calibri"/>
                <a:cs typeface="Calibri"/>
                <a:sym typeface="Calibri"/>
              </a:rPr>
              <a:t>Ultrasonography</a:t>
            </a:r>
            <a:endParaRPr sz="1800">
              <a:solidFill>
                <a:srgbClr val="595959"/>
              </a:solidFill>
              <a:latin typeface="Calibri"/>
              <a:ea typeface="Calibri"/>
              <a:cs typeface="Calibri"/>
              <a:sym typeface="Calibri"/>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Digital X-Ray</a:t>
            </a:r>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Computed Tomography</a:t>
            </a:r>
            <a:endParaRPr sz="1800">
              <a:solidFill>
                <a:srgbClr val="595959"/>
              </a:solidFill>
              <a:latin typeface="Calibri"/>
              <a:ea typeface="Calibri"/>
              <a:cs typeface="Calibri"/>
              <a:sym typeface="Calibri"/>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Echocardiography</a:t>
            </a:r>
            <a:endParaRPr sz="1800">
              <a:solidFill>
                <a:srgbClr val="595959"/>
              </a:solidFill>
              <a:latin typeface="Calibri"/>
              <a:ea typeface="Calibri"/>
              <a:cs typeface="Calibri"/>
              <a:sym typeface="Calibri"/>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Endoscopy</a:t>
            </a:r>
            <a:endParaRPr sz="1800">
              <a:solidFill>
                <a:srgbClr val="595959"/>
              </a:solidFill>
              <a:latin typeface="Calibri"/>
              <a:ea typeface="Calibri"/>
              <a:cs typeface="Calibri"/>
              <a:sym typeface="Calibri"/>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Physiotherapy</a:t>
            </a:r>
            <a:endParaRPr/>
          </a:p>
        </p:txBody>
      </p:sp>
      <p:sp>
        <p:nvSpPr>
          <p:cNvPr id="353" name="Google Shape;353;p24"/>
          <p:cNvSpPr txBox="1"/>
          <p:nvPr/>
        </p:nvSpPr>
        <p:spPr>
          <a:xfrm>
            <a:off x="643676" y="4360561"/>
            <a:ext cx="2196767" cy="14003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595959"/>
                </a:solidFill>
                <a:latin typeface="Calibri"/>
                <a:ea typeface="Calibri"/>
                <a:cs typeface="Calibri"/>
                <a:sym typeface="Calibri"/>
              </a:rPr>
              <a:t>Cardiology</a:t>
            </a:r>
            <a:endParaRPr/>
          </a:p>
          <a:p>
            <a:pPr indent="0" lvl="0" marL="0" marR="0" rtl="0" algn="ctr">
              <a:spcBef>
                <a:spcPts val="0"/>
              </a:spcBef>
              <a:spcAft>
                <a:spcPts val="0"/>
              </a:spcAft>
              <a:buNone/>
            </a:pPr>
            <a:r>
              <a:rPr lang="en-US" sz="1700">
                <a:solidFill>
                  <a:srgbClr val="595959"/>
                </a:solidFill>
                <a:latin typeface="Calibri"/>
                <a:ea typeface="Calibri"/>
                <a:cs typeface="Calibri"/>
                <a:sym typeface="Calibri"/>
              </a:rPr>
              <a:t>General Surgery</a:t>
            </a:r>
            <a:endParaRPr/>
          </a:p>
          <a:p>
            <a:pPr indent="0" lvl="0" marL="0" marR="0" rtl="0" algn="ctr">
              <a:spcBef>
                <a:spcPts val="0"/>
              </a:spcBef>
              <a:spcAft>
                <a:spcPts val="0"/>
              </a:spcAft>
              <a:buNone/>
            </a:pPr>
            <a:r>
              <a:rPr lang="en-US" sz="1700">
                <a:solidFill>
                  <a:srgbClr val="595959"/>
                </a:solidFill>
                <a:latin typeface="Calibri"/>
                <a:ea typeface="Calibri"/>
                <a:cs typeface="Calibri"/>
                <a:sym typeface="Calibri"/>
              </a:rPr>
              <a:t>Obstetrics and Gynecology</a:t>
            </a:r>
            <a:endParaRPr/>
          </a:p>
          <a:p>
            <a:pPr indent="0" lvl="0" marL="0" marR="0" rtl="0" algn="ctr">
              <a:spcBef>
                <a:spcPts val="0"/>
              </a:spcBef>
              <a:spcAft>
                <a:spcPts val="0"/>
              </a:spcAft>
              <a:buNone/>
            </a:pPr>
            <a:r>
              <a:rPr lang="en-US" sz="1600">
                <a:solidFill>
                  <a:srgbClr val="595959"/>
                </a:solidFill>
                <a:latin typeface="Calibri"/>
                <a:ea typeface="Calibri"/>
                <a:cs typeface="Calibri"/>
                <a:sym typeface="Calibri"/>
              </a:rPr>
              <a:t>Internal Medicine</a:t>
            </a:r>
            <a:endParaRPr/>
          </a:p>
        </p:txBody>
      </p:sp>
      <p:sp>
        <p:nvSpPr>
          <p:cNvPr id="354" name="Google Shape;354;p24"/>
          <p:cNvSpPr txBox="1"/>
          <p:nvPr/>
        </p:nvSpPr>
        <p:spPr>
          <a:xfrm>
            <a:off x="512901" y="2844462"/>
            <a:ext cx="1892969" cy="877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595959"/>
                </a:solidFill>
                <a:latin typeface="Calibri"/>
                <a:ea typeface="Calibri"/>
                <a:cs typeface="Calibri"/>
                <a:sym typeface="Calibri"/>
              </a:rPr>
              <a:t>Oral and Dental Health</a:t>
            </a:r>
            <a:endParaRPr/>
          </a:p>
          <a:p>
            <a:pPr indent="0" lvl="0" marL="0" marR="0" rtl="0" algn="ctr">
              <a:spcBef>
                <a:spcPts val="0"/>
              </a:spcBef>
              <a:spcAft>
                <a:spcPts val="0"/>
              </a:spcAft>
              <a:buNone/>
            </a:pPr>
            <a:r>
              <a:rPr lang="en-US" sz="1700">
                <a:solidFill>
                  <a:srgbClr val="595959"/>
                </a:solidFill>
                <a:latin typeface="Calibri"/>
                <a:ea typeface="Calibri"/>
                <a:cs typeface="Calibri"/>
                <a:sym typeface="Calibri"/>
              </a:rPr>
              <a:t>Eye Diseases</a:t>
            </a:r>
            <a:endParaRPr/>
          </a:p>
        </p:txBody>
      </p:sp>
      <p:sp>
        <p:nvSpPr>
          <p:cNvPr id="355" name="Google Shape;355;p24"/>
          <p:cNvSpPr txBox="1"/>
          <p:nvPr/>
        </p:nvSpPr>
        <p:spPr>
          <a:xfrm>
            <a:off x="2762863" y="4505508"/>
            <a:ext cx="1947333"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595959"/>
                </a:solidFill>
                <a:latin typeface="Calibri"/>
                <a:ea typeface="Calibri"/>
                <a:cs typeface="Calibri"/>
                <a:sym typeface="Calibri"/>
              </a:rPr>
              <a:t>Preventive Medicine and Vaccination</a:t>
            </a:r>
            <a:endParaRPr sz="2000">
              <a:solidFill>
                <a:srgbClr val="595959"/>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5"/>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61" name="Google Shape;361;p25"/>
          <p:cNvSpPr txBox="1"/>
          <p:nvPr/>
        </p:nvSpPr>
        <p:spPr>
          <a:xfrm>
            <a:off x="4373479" y="1584826"/>
            <a:ext cx="1811421"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595959"/>
                </a:solidFill>
                <a:latin typeface="Calibri"/>
                <a:ea typeface="Calibri"/>
                <a:cs typeface="Calibri"/>
                <a:sym typeface="Calibri"/>
              </a:rPr>
              <a:t>Pet Shop</a:t>
            </a:r>
            <a:endParaRPr/>
          </a:p>
          <a:p>
            <a:pPr indent="0" lvl="0" marL="0" marR="0" rtl="0" algn="ctr">
              <a:spcBef>
                <a:spcPts val="0"/>
              </a:spcBef>
              <a:spcAft>
                <a:spcPts val="0"/>
              </a:spcAft>
              <a:buNone/>
            </a:pPr>
            <a:r>
              <a:rPr lang="en-US" sz="2000">
                <a:solidFill>
                  <a:srgbClr val="595959"/>
                </a:solidFill>
                <a:latin typeface="Calibri"/>
                <a:ea typeface="Calibri"/>
                <a:cs typeface="Calibri"/>
                <a:sym typeface="Calibri"/>
              </a:rPr>
              <a:t>Pet Grooming</a:t>
            </a:r>
            <a:endParaRPr sz="2000">
              <a:solidFill>
                <a:srgbClr val="595959"/>
              </a:solidFill>
              <a:latin typeface="Calibri"/>
              <a:ea typeface="Calibri"/>
              <a:cs typeface="Calibri"/>
              <a:sym typeface="Calibri"/>
            </a:endParaRPr>
          </a:p>
        </p:txBody>
      </p:sp>
      <p:sp>
        <p:nvSpPr>
          <p:cNvPr id="362" name="Google Shape;362;p25"/>
          <p:cNvSpPr txBox="1"/>
          <p:nvPr/>
        </p:nvSpPr>
        <p:spPr>
          <a:xfrm>
            <a:off x="2304047" y="1584826"/>
            <a:ext cx="2069432"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595959"/>
                </a:solidFill>
                <a:latin typeface="Calibri"/>
                <a:ea typeface="Calibri"/>
                <a:cs typeface="Calibri"/>
                <a:sym typeface="Calibri"/>
              </a:rPr>
              <a:t>Ultrasonography</a:t>
            </a:r>
            <a:endParaRPr sz="1800">
              <a:solidFill>
                <a:srgbClr val="595959"/>
              </a:solidFill>
              <a:latin typeface="Calibri"/>
              <a:ea typeface="Calibri"/>
              <a:cs typeface="Calibri"/>
              <a:sym typeface="Calibri"/>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Digital X-Ray</a:t>
            </a:r>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Computed Tomography</a:t>
            </a:r>
            <a:endParaRPr sz="1800">
              <a:solidFill>
                <a:srgbClr val="595959"/>
              </a:solidFill>
              <a:latin typeface="Calibri"/>
              <a:ea typeface="Calibri"/>
              <a:cs typeface="Calibri"/>
              <a:sym typeface="Calibri"/>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Echocardiography</a:t>
            </a:r>
            <a:endParaRPr sz="1800">
              <a:solidFill>
                <a:srgbClr val="595959"/>
              </a:solidFill>
              <a:latin typeface="Calibri"/>
              <a:ea typeface="Calibri"/>
              <a:cs typeface="Calibri"/>
              <a:sym typeface="Calibri"/>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Endoscopy</a:t>
            </a:r>
            <a:endParaRPr sz="1800">
              <a:solidFill>
                <a:srgbClr val="595959"/>
              </a:solidFill>
              <a:latin typeface="Calibri"/>
              <a:ea typeface="Calibri"/>
              <a:cs typeface="Calibri"/>
              <a:sym typeface="Calibri"/>
            </a:endParaRPr>
          </a:p>
          <a:p>
            <a:pPr indent="0" lvl="0" marL="0" marR="0" rtl="0" algn="ctr">
              <a:spcBef>
                <a:spcPts val="0"/>
              </a:spcBef>
              <a:spcAft>
                <a:spcPts val="0"/>
              </a:spcAft>
              <a:buNone/>
            </a:pPr>
            <a:r>
              <a:rPr lang="en-US" sz="1800">
                <a:solidFill>
                  <a:srgbClr val="595959"/>
                </a:solidFill>
                <a:latin typeface="Calibri"/>
                <a:ea typeface="Calibri"/>
                <a:cs typeface="Calibri"/>
                <a:sym typeface="Calibri"/>
              </a:rPr>
              <a:t>Physiotherapy</a:t>
            </a:r>
            <a:endParaRPr/>
          </a:p>
        </p:txBody>
      </p:sp>
      <p:sp>
        <p:nvSpPr>
          <p:cNvPr id="363" name="Google Shape;363;p25"/>
          <p:cNvSpPr txBox="1"/>
          <p:nvPr/>
        </p:nvSpPr>
        <p:spPr>
          <a:xfrm>
            <a:off x="649089" y="2828267"/>
            <a:ext cx="1892969" cy="877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595959"/>
                </a:solidFill>
                <a:latin typeface="Calibri"/>
                <a:ea typeface="Calibri"/>
                <a:cs typeface="Calibri"/>
                <a:sym typeface="Calibri"/>
              </a:rPr>
              <a:t>Oral and Dental Health</a:t>
            </a:r>
            <a:endParaRPr/>
          </a:p>
          <a:p>
            <a:pPr indent="0" lvl="0" marL="0" marR="0" rtl="0" algn="ctr">
              <a:spcBef>
                <a:spcPts val="0"/>
              </a:spcBef>
              <a:spcAft>
                <a:spcPts val="0"/>
              </a:spcAft>
              <a:buNone/>
            </a:pPr>
            <a:r>
              <a:rPr lang="en-US" sz="1700">
                <a:solidFill>
                  <a:srgbClr val="595959"/>
                </a:solidFill>
                <a:latin typeface="Calibri"/>
                <a:ea typeface="Calibri"/>
                <a:cs typeface="Calibri"/>
                <a:sym typeface="Calibri"/>
              </a:rPr>
              <a:t>Eye Diseases</a:t>
            </a:r>
            <a:endParaRPr/>
          </a:p>
        </p:txBody>
      </p:sp>
      <p:sp>
        <p:nvSpPr>
          <p:cNvPr id="364" name="Google Shape;364;p25"/>
          <p:cNvSpPr txBox="1"/>
          <p:nvPr/>
        </p:nvSpPr>
        <p:spPr>
          <a:xfrm>
            <a:off x="643676" y="4360561"/>
            <a:ext cx="2196767" cy="14003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595959"/>
                </a:solidFill>
                <a:latin typeface="Calibri"/>
                <a:ea typeface="Calibri"/>
                <a:cs typeface="Calibri"/>
                <a:sym typeface="Calibri"/>
              </a:rPr>
              <a:t>Cardiology</a:t>
            </a:r>
            <a:endParaRPr/>
          </a:p>
          <a:p>
            <a:pPr indent="0" lvl="0" marL="0" marR="0" rtl="0" algn="ctr">
              <a:spcBef>
                <a:spcPts val="0"/>
              </a:spcBef>
              <a:spcAft>
                <a:spcPts val="0"/>
              </a:spcAft>
              <a:buNone/>
            </a:pPr>
            <a:r>
              <a:rPr lang="en-US" sz="1700">
                <a:solidFill>
                  <a:srgbClr val="595959"/>
                </a:solidFill>
                <a:latin typeface="Calibri"/>
                <a:ea typeface="Calibri"/>
                <a:cs typeface="Calibri"/>
                <a:sym typeface="Calibri"/>
              </a:rPr>
              <a:t>General Surgery</a:t>
            </a:r>
            <a:endParaRPr/>
          </a:p>
          <a:p>
            <a:pPr indent="0" lvl="0" marL="0" marR="0" rtl="0" algn="ctr">
              <a:spcBef>
                <a:spcPts val="0"/>
              </a:spcBef>
              <a:spcAft>
                <a:spcPts val="0"/>
              </a:spcAft>
              <a:buNone/>
            </a:pPr>
            <a:r>
              <a:rPr lang="en-US" sz="1700">
                <a:solidFill>
                  <a:srgbClr val="595959"/>
                </a:solidFill>
                <a:latin typeface="Calibri"/>
                <a:ea typeface="Calibri"/>
                <a:cs typeface="Calibri"/>
                <a:sym typeface="Calibri"/>
              </a:rPr>
              <a:t>Obstetrics and Gynecology</a:t>
            </a:r>
            <a:endParaRPr/>
          </a:p>
          <a:p>
            <a:pPr indent="0" lvl="0" marL="0" marR="0" rtl="0" algn="ctr">
              <a:spcBef>
                <a:spcPts val="0"/>
              </a:spcBef>
              <a:spcAft>
                <a:spcPts val="0"/>
              </a:spcAft>
              <a:buNone/>
            </a:pPr>
            <a:r>
              <a:rPr lang="en-US" sz="1400">
                <a:solidFill>
                  <a:srgbClr val="595959"/>
                </a:solidFill>
                <a:latin typeface="Calibri"/>
                <a:ea typeface="Calibri"/>
                <a:cs typeface="Calibri"/>
                <a:sym typeface="Calibri"/>
              </a:rPr>
              <a:t>Internal Medicine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14"/>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70" name="Google Shape;370;p14"/>
          <p:cNvSpPr txBox="1"/>
          <p:nvPr/>
        </p:nvSpPr>
        <p:spPr>
          <a:xfrm>
            <a:off x="393478" y="1205208"/>
            <a:ext cx="4251300" cy="45870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1600">
                <a:solidFill>
                  <a:schemeClr val="dk1"/>
                </a:solidFill>
                <a:latin typeface="Calibri"/>
                <a:ea typeface="Calibri"/>
                <a:cs typeface="Calibri"/>
                <a:sym typeface="Calibri"/>
              </a:rPr>
              <a:t>VetMim</a:t>
            </a:r>
            <a:r>
              <a:rPr lang="en-US" sz="1600">
                <a:solidFill>
                  <a:schemeClr val="dk1"/>
                </a:solidFill>
                <a:latin typeface="Calibri"/>
                <a:ea typeface="Calibri"/>
                <a:cs typeface="Calibri"/>
                <a:sym typeface="Calibri"/>
              </a:rPr>
              <a:t> offers turnkey services for veterinary architectural projects, which have become one of the most important needs of the veterinary health sector in the world, with fear-free designs that comply with legislation and animal welfare.</a:t>
            </a:r>
            <a:endParaRPr sz="1600"/>
          </a:p>
          <a:p>
            <a:pPr indent="0" lvl="0" marL="0" marR="0" rtl="0" algn="just">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None/>
            </a:pPr>
            <a:r>
              <a:rPr lang="en-US" sz="1600">
                <a:solidFill>
                  <a:schemeClr val="dk1"/>
                </a:solidFill>
                <a:latin typeface="Calibri"/>
                <a:ea typeface="Calibri"/>
                <a:cs typeface="Calibri"/>
                <a:sym typeface="Calibri"/>
              </a:rPr>
              <a:t>As Hasvet A.Ş., the VetMim department, which we established in May 2021 on an area of ​​1200 m² in Antalya Altınova, has 2 architects, 2 site managers, 4 application teams and project partners in each province.</a:t>
            </a:r>
            <a:endParaRPr sz="1600"/>
          </a:p>
          <a:p>
            <a:pPr indent="0" lvl="0" marL="0" marR="0" rtl="0" algn="just">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None/>
            </a:pPr>
            <a:r>
              <a:rPr lang="en-US" sz="1600">
                <a:solidFill>
                  <a:schemeClr val="dk1"/>
                </a:solidFill>
                <a:latin typeface="Calibri"/>
                <a:ea typeface="Calibri"/>
                <a:cs typeface="Calibri"/>
                <a:sym typeface="Calibri"/>
              </a:rPr>
              <a:t>We have implemented many projects in a short time by providing design application and consultancy services with 2B design for many clinics.</a:t>
            </a:r>
            <a:endParaRPr sz="1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35"/>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76" name="Google Shape;376;p35"/>
          <p:cNvSpPr txBox="1"/>
          <p:nvPr/>
        </p:nvSpPr>
        <p:spPr>
          <a:xfrm>
            <a:off x="436561" y="1136274"/>
            <a:ext cx="4256700" cy="506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chemeClr val="dk1"/>
                </a:solidFill>
                <a:latin typeface="Calibri"/>
                <a:ea typeface="Calibri"/>
                <a:cs typeface="Calibri"/>
                <a:sym typeface="Calibri"/>
              </a:rPr>
              <a:t>Diagno Biotechnology is </a:t>
            </a:r>
            <a:r>
              <a:rPr lang="en-US" sz="1900">
                <a:solidFill>
                  <a:schemeClr val="dk1"/>
                </a:solidFill>
                <a:latin typeface="Calibri"/>
                <a:ea typeface="Calibri"/>
                <a:cs typeface="Calibri"/>
                <a:sym typeface="Calibri"/>
              </a:rPr>
              <a:t>a company specialized in diagnostic technologies.</a:t>
            </a:r>
            <a:endParaRPr/>
          </a:p>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1900">
                <a:solidFill>
                  <a:schemeClr val="dk1"/>
                </a:solidFill>
                <a:latin typeface="Calibri"/>
                <a:ea typeface="Calibri"/>
                <a:cs typeface="Calibri"/>
                <a:sym typeface="Calibri"/>
              </a:rPr>
              <a:t>The company develops and produces diagnostic kits and raw materials, focusing on affinity-based tests such as rapid tests (lateral flow tests, immunofiltration), ELISA, immunochromatography and biosensors.</a:t>
            </a:r>
            <a:endParaRPr/>
          </a:p>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a:p>
            <a:pPr indent="0" lvl="0" marL="0" marR="0" rtl="0" algn="l">
              <a:spcBef>
                <a:spcPts val="0"/>
              </a:spcBef>
              <a:spcAft>
                <a:spcPts val="0"/>
              </a:spcAft>
              <a:buNone/>
            </a:pPr>
            <a:r>
              <a:rPr lang="en-US" sz="1900">
                <a:solidFill>
                  <a:schemeClr val="dk1"/>
                </a:solidFill>
                <a:latin typeface="Calibri"/>
                <a:ea typeface="Calibri"/>
                <a:cs typeface="Calibri"/>
                <a:sym typeface="Calibri"/>
              </a:rPr>
              <a:t>It also offers innovative solutions to the sector by developing new affinity molecules such as antibodies and award-winning DiagnoBody molecules.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36"/>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82" name="Google Shape;382;p36"/>
          <p:cNvSpPr txBox="1"/>
          <p:nvPr/>
        </p:nvSpPr>
        <p:spPr>
          <a:xfrm>
            <a:off x="476571" y="1186484"/>
            <a:ext cx="4212600" cy="4830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1800">
                <a:solidFill>
                  <a:schemeClr val="dk1"/>
                </a:solidFill>
                <a:latin typeface="Calibri"/>
                <a:ea typeface="Calibri"/>
                <a:cs typeface="Calibri"/>
                <a:sym typeface="Calibri"/>
              </a:rPr>
              <a:t>ELK Diagnostics </a:t>
            </a:r>
            <a:r>
              <a:rPr lang="en-US" sz="1800">
                <a:solidFill>
                  <a:schemeClr val="dk1"/>
                </a:solidFill>
                <a:latin typeface="Calibri"/>
                <a:ea typeface="Calibri"/>
                <a:cs typeface="Calibri"/>
                <a:sym typeface="Calibri"/>
              </a:rPr>
              <a:t>aims to protect animal health at the highest level with rapid diagnostic kits and treatment support products containing advanced technology in the field of veterinary diagnostics.</a:t>
            </a:r>
            <a:endParaRPr/>
          </a:p>
          <a:p>
            <a:pPr indent="0" lvl="0" marL="0" marR="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US" sz="1800">
                <a:solidFill>
                  <a:schemeClr val="dk1"/>
                </a:solidFill>
                <a:latin typeface="Calibri"/>
                <a:ea typeface="Calibri"/>
                <a:cs typeface="Calibri"/>
                <a:sym typeface="Calibri"/>
              </a:rPr>
              <a:t>As the sole authorized distributor of BIONOTE, one of the global leaders in veterinary diagnostics, it has a strong presence in the field. Our rapid diagnostic kits provide early diagnosis opportunities for veterinarians in the diagnosis of infectious diseases, zoonotic diseases and metabolic disorders, paving the way for effective treatment.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34"/>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88" name="Google Shape;388;p34"/>
          <p:cNvSpPr txBox="1"/>
          <p:nvPr/>
        </p:nvSpPr>
        <p:spPr>
          <a:xfrm>
            <a:off x="484400" y="1652801"/>
            <a:ext cx="4138399"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Vtrust </a:t>
            </a:r>
            <a:r>
              <a:rPr lang="en-US" sz="2000">
                <a:solidFill>
                  <a:schemeClr val="dk1"/>
                </a:solidFill>
                <a:latin typeface="Calibri"/>
                <a:ea typeface="Calibri"/>
                <a:cs typeface="Calibri"/>
                <a:sym typeface="Calibri"/>
              </a:rPr>
              <a:t>pet insurance is an insurance company that covers the health expenses and unexpected risks of your pets such as cats and dogs. Similar to human health insurance, it offers comprehensive services to cover the veterinary expenses, treatment processes and possible third-party damages of animals. It helps pet parents who apply to contracted veterinary clinics to benefit from these services.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7"/>
          <p:cNvSpPr txBox="1"/>
          <p:nvPr/>
        </p:nvSpPr>
        <p:spPr>
          <a:xfrm>
            <a:off x="3103841" y="1626055"/>
            <a:ext cx="116891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400">
                <a:solidFill>
                  <a:schemeClr val="lt1"/>
                </a:solidFill>
                <a:latin typeface="Calibri"/>
                <a:ea typeface="Calibri"/>
                <a:cs typeface="Calibri"/>
                <a:sym typeface="Calibri"/>
              </a:rPr>
              <a:t>502 </a:t>
            </a:r>
            <a:endParaRPr sz="4400">
              <a:solidFill>
                <a:schemeClr val="lt1"/>
              </a:solidFill>
              <a:latin typeface="Calibri"/>
              <a:ea typeface="Calibri"/>
              <a:cs typeface="Calibri"/>
              <a:sym typeface="Calibri"/>
            </a:endParaRPr>
          </a:p>
        </p:txBody>
      </p:sp>
      <p:sp>
        <p:nvSpPr>
          <p:cNvPr id="107" name="Google Shape;107;p7"/>
          <p:cNvSpPr txBox="1"/>
          <p:nvPr/>
        </p:nvSpPr>
        <p:spPr>
          <a:xfrm>
            <a:off x="1174282" y="3580598"/>
            <a:ext cx="11550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chemeClr val="lt1"/>
                </a:solidFill>
                <a:latin typeface="Calibri"/>
                <a:ea typeface="Calibri"/>
                <a:cs typeface="Calibri"/>
                <a:sym typeface="Calibri"/>
              </a:rPr>
              <a:t>218</a:t>
            </a:r>
            <a:endParaRPr b="1" sz="3200">
              <a:solidFill>
                <a:schemeClr val="lt1"/>
              </a:solidFill>
              <a:latin typeface="Calibri"/>
              <a:ea typeface="Calibri"/>
              <a:cs typeface="Calibri"/>
              <a:sym typeface="Calibri"/>
            </a:endParaRPr>
          </a:p>
        </p:txBody>
      </p:sp>
      <p:sp>
        <p:nvSpPr>
          <p:cNvPr id="108" name="Google Shape;108;p7"/>
          <p:cNvSpPr txBox="1"/>
          <p:nvPr/>
        </p:nvSpPr>
        <p:spPr>
          <a:xfrm>
            <a:off x="3320715" y="3580597"/>
            <a:ext cx="11550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chemeClr val="lt1"/>
                </a:solidFill>
                <a:latin typeface="Calibri"/>
                <a:ea typeface="Calibri"/>
                <a:cs typeface="Calibri"/>
                <a:sym typeface="Calibri"/>
              </a:rPr>
              <a:t>180</a:t>
            </a:r>
            <a:endParaRPr b="1" sz="3200">
              <a:solidFill>
                <a:schemeClr val="lt1"/>
              </a:solidFill>
              <a:latin typeface="Calibri"/>
              <a:ea typeface="Calibri"/>
              <a:cs typeface="Calibri"/>
              <a:sym typeface="Calibri"/>
            </a:endParaRPr>
          </a:p>
        </p:txBody>
      </p:sp>
      <p:sp>
        <p:nvSpPr>
          <p:cNvPr id="109" name="Google Shape;109;p7"/>
          <p:cNvSpPr txBox="1"/>
          <p:nvPr/>
        </p:nvSpPr>
        <p:spPr>
          <a:xfrm>
            <a:off x="5561798" y="3580597"/>
            <a:ext cx="11550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chemeClr val="lt1"/>
                </a:solidFill>
                <a:latin typeface="Calibri"/>
                <a:ea typeface="Calibri"/>
                <a:cs typeface="Calibri"/>
                <a:sym typeface="Calibri"/>
              </a:rPr>
              <a:t>18</a:t>
            </a:r>
            <a:endParaRPr b="1" sz="3200">
              <a:solidFill>
                <a:schemeClr val="lt1"/>
              </a:solidFill>
              <a:latin typeface="Calibri"/>
              <a:ea typeface="Calibri"/>
              <a:cs typeface="Calibri"/>
              <a:sym typeface="Calibri"/>
            </a:endParaRPr>
          </a:p>
        </p:txBody>
      </p:sp>
      <p:sp>
        <p:nvSpPr>
          <p:cNvPr id="110" name="Google Shape;110;p7"/>
          <p:cNvSpPr txBox="1"/>
          <p:nvPr/>
        </p:nvSpPr>
        <p:spPr>
          <a:xfrm>
            <a:off x="7708231" y="3580597"/>
            <a:ext cx="11550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chemeClr val="lt1"/>
                </a:solidFill>
                <a:latin typeface="Calibri"/>
                <a:ea typeface="Calibri"/>
                <a:cs typeface="Calibri"/>
                <a:sym typeface="Calibri"/>
              </a:rPr>
              <a:t>29</a:t>
            </a:r>
            <a:endParaRPr b="1" sz="3200">
              <a:solidFill>
                <a:schemeClr val="lt1"/>
              </a:solidFill>
              <a:latin typeface="Calibri"/>
              <a:ea typeface="Calibri"/>
              <a:cs typeface="Calibri"/>
              <a:sym typeface="Calibri"/>
            </a:endParaRPr>
          </a:p>
        </p:txBody>
      </p:sp>
      <p:sp>
        <p:nvSpPr>
          <p:cNvPr id="111" name="Google Shape;111;p7"/>
          <p:cNvSpPr txBox="1"/>
          <p:nvPr/>
        </p:nvSpPr>
        <p:spPr>
          <a:xfrm>
            <a:off x="9854664" y="3580597"/>
            <a:ext cx="11550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chemeClr val="lt1"/>
                </a:solidFill>
                <a:latin typeface="Calibri"/>
                <a:ea typeface="Calibri"/>
                <a:cs typeface="Calibri"/>
                <a:sym typeface="Calibri"/>
              </a:rPr>
              <a:t>57</a:t>
            </a:r>
            <a:endParaRPr b="1" sz="3200">
              <a:solidFill>
                <a:schemeClr val="lt1"/>
              </a:solidFill>
              <a:latin typeface="Calibri"/>
              <a:ea typeface="Calibri"/>
              <a:cs typeface="Calibri"/>
              <a:sym typeface="Calibri"/>
            </a:endParaRPr>
          </a:p>
        </p:txBody>
      </p:sp>
      <p:pic>
        <p:nvPicPr>
          <p:cNvPr id="112" name="Google Shape;112;p7"/>
          <p:cNvPicPr preferRelativeResize="0"/>
          <p:nvPr/>
        </p:nvPicPr>
        <p:blipFill rotWithShape="1">
          <a:blip r:embed="rId3">
            <a:alphaModFix/>
          </a:blip>
          <a:srcRect b="0" l="0" r="0" t="0"/>
          <a:stretch/>
        </p:blipFill>
        <p:spPr>
          <a:xfrm>
            <a:off x="0" y="1390"/>
            <a:ext cx="12192002" cy="6855219"/>
          </a:xfrm>
          <a:prstGeom prst="rect">
            <a:avLst/>
          </a:prstGeom>
          <a:noFill/>
          <a:ln>
            <a:noFill/>
          </a:ln>
        </p:spPr>
      </p:pic>
      <p:sp>
        <p:nvSpPr>
          <p:cNvPr id="113" name="Google Shape;113;p7"/>
          <p:cNvSpPr txBox="1"/>
          <p:nvPr/>
        </p:nvSpPr>
        <p:spPr>
          <a:xfrm>
            <a:off x="1174282" y="3580598"/>
            <a:ext cx="1155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rgbClr val="FFFFFF"/>
                </a:solidFill>
                <a:latin typeface="Calibri"/>
                <a:ea typeface="Calibri"/>
                <a:cs typeface="Calibri"/>
                <a:sym typeface="Calibri"/>
              </a:rPr>
              <a:t>2</a:t>
            </a:r>
            <a:r>
              <a:rPr b="1" lang="en-US" sz="3200">
                <a:solidFill>
                  <a:srgbClr val="FFFFFF"/>
                </a:solidFill>
                <a:latin typeface="Calibri"/>
                <a:ea typeface="Calibri"/>
                <a:cs typeface="Calibri"/>
                <a:sym typeface="Calibri"/>
              </a:rPr>
              <a:t>02</a:t>
            </a:r>
            <a:endParaRPr b="1" sz="3200">
              <a:solidFill>
                <a:srgbClr val="FFFFFF"/>
              </a:solidFill>
              <a:latin typeface="Calibri"/>
              <a:ea typeface="Calibri"/>
              <a:cs typeface="Calibri"/>
              <a:sym typeface="Calibri"/>
            </a:endParaRPr>
          </a:p>
        </p:txBody>
      </p:sp>
      <p:sp>
        <p:nvSpPr>
          <p:cNvPr id="114" name="Google Shape;114;p7"/>
          <p:cNvSpPr txBox="1"/>
          <p:nvPr/>
        </p:nvSpPr>
        <p:spPr>
          <a:xfrm>
            <a:off x="3320715" y="3580597"/>
            <a:ext cx="1155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FF"/>
                </a:solidFill>
                <a:latin typeface="Calibri"/>
                <a:ea typeface="Calibri"/>
                <a:cs typeface="Calibri"/>
                <a:sym typeface="Calibri"/>
              </a:rPr>
              <a:t>287</a:t>
            </a:r>
            <a:endParaRPr b="1" sz="3200">
              <a:solidFill>
                <a:srgbClr val="FFFFFF"/>
              </a:solidFill>
              <a:latin typeface="Calibri"/>
              <a:ea typeface="Calibri"/>
              <a:cs typeface="Calibri"/>
              <a:sym typeface="Calibri"/>
            </a:endParaRPr>
          </a:p>
        </p:txBody>
      </p:sp>
      <p:sp>
        <p:nvSpPr>
          <p:cNvPr id="115" name="Google Shape;115;p7"/>
          <p:cNvSpPr txBox="1"/>
          <p:nvPr/>
        </p:nvSpPr>
        <p:spPr>
          <a:xfrm>
            <a:off x="5561798" y="3580597"/>
            <a:ext cx="1155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FF"/>
                </a:solidFill>
                <a:latin typeface="Calibri"/>
                <a:ea typeface="Calibri"/>
                <a:cs typeface="Calibri"/>
                <a:sym typeface="Calibri"/>
              </a:rPr>
              <a:t>21</a:t>
            </a:r>
            <a:endParaRPr b="1" sz="3200">
              <a:solidFill>
                <a:srgbClr val="FFFFFF"/>
              </a:solidFill>
              <a:latin typeface="Calibri"/>
              <a:ea typeface="Calibri"/>
              <a:cs typeface="Calibri"/>
              <a:sym typeface="Calibri"/>
            </a:endParaRPr>
          </a:p>
        </p:txBody>
      </p:sp>
      <p:sp>
        <p:nvSpPr>
          <p:cNvPr id="116" name="Google Shape;116;p7"/>
          <p:cNvSpPr txBox="1"/>
          <p:nvPr/>
        </p:nvSpPr>
        <p:spPr>
          <a:xfrm>
            <a:off x="7708231" y="3580597"/>
            <a:ext cx="1155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FF"/>
                </a:solidFill>
                <a:latin typeface="Calibri"/>
                <a:ea typeface="Calibri"/>
                <a:cs typeface="Calibri"/>
                <a:sym typeface="Calibri"/>
              </a:rPr>
              <a:t>32</a:t>
            </a:r>
            <a:endParaRPr b="1" sz="3200">
              <a:solidFill>
                <a:srgbClr val="FFFFFF"/>
              </a:solidFill>
              <a:latin typeface="Calibri"/>
              <a:ea typeface="Calibri"/>
              <a:cs typeface="Calibri"/>
              <a:sym typeface="Calibri"/>
            </a:endParaRPr>
          </a:p>
        </p:txBody>
      </p:sp>
      <p:sp>
        <p:nvSpPr>
          <p:cNvPr id="117" name="Google Shape;117;p7"/>
          <p:cNvSpPr txBox="1"/>
          <p:nvPr/>
        </p:nvSpPr>
        <p:spPr>
          <a:xfrm>
            <a:off x="9854664" y="3580597"/>
            <a:ext cx="1155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rgbClr val="FFFFFF"/>
                </a:solidFill>
                <a:latin typeface="Calibri"/>
                <a:ea typeface="Calibri"/>
                <a:cs typeface="Calibri"/>
                <a:sym typeface="Calibri"/>
              </a:rPr>
              <a:t>5</a:t>
            </a:r>
            <a:r>
              <a:rPr b="1" lang="en-US" sz="3200">
                <a:solidFill>
                  <a:srgbClr val="FFFFFF"/>
                </a:solidFill>
                <a:latin typeface="Calibri"/>
                <a:ea typeface="Calibri"/>
                <a:cs typeface="Calibri"/>
                <a:sym typeface="Calibri"/>
              </a:rPr>
              <a:t>8</a:t>
            </a:r>
            <a:endParaRPr b="1" sz="3200">
              <a:solidFill>
                <a:srgbClr val="FFFFFF"/>
              </a:solidFill>
              <a:latin typeface="Calibri"/>
              <a:ea typeface="Calibri"/>
              <a:cs typeface="Calibri"/>
              <a:sym typeface="Calibri"/>
            </a:endParaRPr>
          </a:p>
        </p:txBody>
      </p:sp>
      <p:sp>
        <p:nvSpPr>
          <p:cNvPr id="118" name="Google Shape;118;p7"/>
          <p:cNvSpPr txBox="1"/>
          <p:nvPr/>
        </p:nvSpPr>
        <p:spPr>
          <a:xfrm>
            <a:off x="2862677" y="1636550"/>
            <a:ext cx="14787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FFFFFF"/>
                </a:solidFill>
                <a:latin typeface="Calibri"/>
                <a:ea typeface="Calibri"/>
                <a:cs typeface="Calibri"/>
                <a:sym typeface="Calibri"/>
              </a:rPr>
              <a:t>600+</a:t>
            </a:r>
            <a:endParaRPr sz="4400">
              <a:solidFill>
                <a:srgbClr val="FFFF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39"/>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40"/>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399" name="Google Shape;399;p40"/>
          <p:cNvSpPr txBox="1"/>
          <p:nvPr/>
        </p:nvSpPr>
        <p:spPr>
          <a:xfrm>
            <a:off x="4038601" y="4754490"/>
            <a:ext cx="38989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THANK YOU</a:t>
            </a:r>
            <a:endParaRPr sz="32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8"/>
          <p:cNvPicPr preferRelativeResize="0"/>
          <p:nvPr/>
        </p:nvPicPr>
        <p:blipFill rotWithShape="1">
          <a:blip r:embed="rId3">
            <a:alphaModFix/>
          </a:blip>
          <a:srcRect b="0" l="0" r="0" t="0"/>
          <a:stretch/>
        </p:blipFill>
        <p:spPr>
          <a:xfrm>
            <a:off x="0" y="1390"/>
            <a:ext cx="12192002" cy="6855219"/>
          </a:xfrm>
          <a:prstGeom prst="rect">
            <a:avLst/>
          </a:prstGeom>
          <a:noFill/>
          <a:ln>
            <a:noFill/>
          </a:ln>
        </p:spPr>
      </p:pic>
      <p:sp>
        <p:nvSpPr>
          <p:cNvPr id="124" name="Google Shape;124;p8"/>
          <p:cNvSpPr txBox="1"/>
          <p:nvPr/>
        </p:nvSpPr>
        <p:spPr>
          <a:xfrm>
            <a:off x="7708231" y="3580597"/>
            <a:ext cx="11550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chemeClr val="lt1"/>
                </a:solidFill>
                <a:latin typeface="Calibri"/>
                <a:ea typeface="Calibri"/>
                <a:cs typeface="Calibri"/>
                <a:sym typeface="Calibri"/>
              </a:rPr>
              <a:t>13</a:t>
            </a:r>
            <a:endParaRPr b="1" sz="3200">
              <a:solidFill>
                <a:schemeClr val="lt1"/>
              </a:solidFill>
              <a:latin typeface="Calibri"/>
              <a:ea typeface="Calibri"/>
              <a:cs typeface="Calibri"/>
              <a:sym typeface="Calibri"/>
            </a:endParaRPr>
          </a:p>
        </p:txBody>
      </p:sp>
      <p:sp>
        <p:nvSpPr>
          <p:cNvPr id="125" name="Google Shape;125;p8"/>
          <p:cNvSpPr txBox="1"/>
          <p:nvPr/>
        </p:nvSpPr>
        <p:spPr>
          <a:xfrm>
            <a:off x="5518484" y="3580597"/>
            <a:ext cx="11550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a:solidFill>
                  <a:schemeClr val="lt1"/>
                </a:solidFill>
                <a:latin typeface="Calibri"/>
                <a:ea typeface="Calibri"/>
                <a:cs typeface="Calibri"/>
                <a:sym typeface="Calibri"/>
              </a:rPr>
              <a:t> 9</a:t>
            </a:r>
            <a:endParaRPr b="1" sz="3200">
              <a:solidFill>
                <a:schemeClr val="lt1"/>
              </a:solidFill>
              <a:latin typeface="Calibri"/>
              <a:ea typeface="Calibri"/>
              <a:cs typeface="Calibri"/>
              <a:sym typeface="Calibri"/>
            </a:endParaRPr>
          </a:p>
        </p:txBody>
      </p:sp>
      <p:sp>
        <p:nvSpPr>
          <p:cNvPr id="126" name="Google Shape;126;p8"/>
          <p:cNvSpPr txBox="1"/>
          <p:nvPr/>
        </p:nvSpPr>
        <p:spPr>
          <a:xfrm>
            <a:off x="3457550" y="3580596"/>
            <a:ext cx="1155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alibri"/>
                <a:ea typeface="Calibri"/>
                <a:cs typeface="Calibri"/>
                <a:sym typeface="Calibri"/>
              </a:rPr>
              <a:t>21</a:t>
            </a:r>
            <a:endParaRPr b="1" sz="3200">
              <a:solidFill>
                <a:schemeClr val="lt1"/>
              </a:solidFill>
              <a:latin typeface="Calibri"/>
              <a:ea typeface="Calibri"/>
              <a:cs typeface="Calibri"/>
              <a:sym typeface="Calibri"/>
            </a:endParaRPr>
          </a:p>
        </p:txBody>
      </p:sp>
      <p:sp>
        <p:nvSpPr>
          <p:cNvPr id="127" name="Google Shape;127;p8"/>
          <p:cNvSpPr txBox="1"/>
          <p:nvPr/>
        </p:nvSpPr>
        <p:spPr>
          <a:xfrm>
            <a:off x="1396616" y="3580596"/>
            <a:ext cx="1155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alibri"/>
                <a:ea typeface="Calibri"/>
                <a:cs typeface="Calibri"/>
                <a:sym typeface="Calibri"/>
              </a:rPr>
              <a:t>37</a:t>
            </a:r>
            <a:endParaRPr b="1" sz="3200">
              <a:solidFill>
                <a:schemeClr val="lt1"/>
              </a:solidFill>
              <a:latin typeface="Calibri"/>
              <a:ea typeface="Calibri"/>
              <a:cs typeface="Calibri"/>
              <a:sym typeface="Calibri"/>
            </a:endParaRPr>
          </a:p>
        </p:txBody>
      </p:sp>
      <p:sp>
        <p:nvSpPr>
          <p:cNvPr id="128" name="Google Shape;128;p8"/>
          <p:cNvSpPr txBox="1"/>
          <p:nvPr/>
        </p:nvSpPr>
        <p:spPr>
          <a:xfrm>
            <a:off x="9897978" y="3580596"/>
            <a:ext cx="1155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alibri"/>
                <a:ea typeface="Calibri"/>
                <a:cs typeface="Calibri"/>
                <a:sym typeface="Calibri"/>
              </a:rPr>
              <a:t>5</a:t>
            </a:r>
            <a:endParaRPr b="1" sz="3200">
              <a:solidFill>
                <a:schemeClr val="lt1"/>
              </a:solidFill>
              <a:latin typeface="Calibri"/>
              <a:ea typeface="Calibri"/>
              <a:cs typeface="Calibri"/>
              <a:sym typeface="Calibri"/>
            </a:endParaRPr>
          </a:p>
        </p:txBody>
      </p:sp>
      <p:sp>
        <p:nvSpPr>
          <p:cNvPr id="129" name="Google Shape;129;p8"/>
          <p:cNvSpPr txBox="1"/>
          <p:nvPr/>
        </p:nvSpPr>
        <p:spPr>
          <a:xfrm>
            <a:off x="899982" y="4588934"/>
            <a:ext cx="16296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Undergraduate</a:t>
            </a:r>
            <a:endParaRPr sz="1800">
              <a:solidFill>
                <a:schemeClr val="dk1"/>
              </a:solidFill>
              <a:latin typeface="Calibri"/>
              <a:ea typeface="Calibri"/>
              <a:cs typeface="Calibri"/>
              <a:sym typeface="Calibri"/>
            </a:endParaRPr>
          </a:p>
        </p:txBody>
      </p:sp>
      <p:sp>
        <p:nvSpPr>
          <p:cNvPr id="130" name="Google Shape;130;p8"/>
          <p:cNvSpPr txBox="1"/>
          <p:nvPr/>
        </p:nvSpPr>
        <p:spPr>
          <a:xfrm>
            <a:off x="9658239" y="4580467"/>
            <a:ext cx="12468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Doktorant</a:t>
            </a:r>
            <a:endParaRPr sz="1800">
              <a:solidFill>
                <a:schemeClr val="dk1"/>
              </a:solidFill>
              <a:latin typeface="Calibri"/>
              <a:ea typeface="Calibri"/>
              <a:cs typeface="Calibri"/>
              <a:sym typeface="Calibri"/>
            </a:endParaRPr>
          </a:p>
        </p:txBody>
      </p:sp>
      <p:sp>
        <p:nvSpPr>
          <p:cNvPr id="131" name="Google Shape;131;p8"/>
          <p:cNvSpPr txBox="1"/>
          <p:nvPr/>
        </p:nvSpPr>
        <p:spPr>
          <a:xfrm>
            <a:off x="3112615" y="4580467"/>
            <a:ext cx="19246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Master's Degree</a:t>
            </a:r>
            <a:endParaRPr sz="1800">
              <a:solidFill>
                <a:schemeClr val="dk1"/>
              </a:solidFill>
              <a:latin typeface="Calibri"/>
              <a:ea typeface="Calibri"/>
              <a:cs typeface="Calibri"/>
              <a:sym typeface="Calibri"/>
            </a:endParaRPr>
          </a:p>
        </p:txBody>
      </p:sp>
      <p:sp>
        <p:nvSpPr>
          <p:cNvPr id="132" name="Google Shape;132;p8"/>
          <p:cNvSpPr txBox="1"/>
          <p:nvPr/>
        </p:nvSpPr>
        <p:spPr>
          <a:xfrm>
            <a:off x="5518484" y="4580467"/>
            <a:ext cx="10708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PhD</a:t>
            </a:r>
            <a:endParaRPr sz="1800">
              <a:solidFill>
                <a:schemeClr val="dk1"/>
              </a:solidFill>
              <a:latin typeface="Calibri"/>
              <a:ea typeface="Calibri"/>
              <a:cs typeface="Calibri"/>
              <a:sym typeface="Calibri"/>
            </a:endParaRPr>
          </a:p>
        </p:txBody>
      </p:sp>
      <p:sp>
        <p:nvSpPr>
          <p:cNvPr id="133" name="Google Shape;133;p8"/>
          <p:cNvSpPr txBox="1"/>
          <p:nvPr/>
        </p:nvSpPr>
        <p:spPr>
          <a:xfrm>
            <a:off x="7531992" y="4580467"/>
            <a:ext cx="10708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MBA</a:t>
            </a:r>
            <a:endParaRPr sz="1800">
              <a:solidFill>
                <a:schemeClr val="dk1"/>
              </a:solidFill>
              <a:latin typeface="Calibri"/>
              <a:ea typeface="Calibri"/>
              <a:cs typeface="Calibri"/>
              <a:sym typeface="Calibri"/>
            </a:endParaRPr>
          </a:p>
        </p:txBody>
      </p:sp>
      <p:sp>
        <p:nvSpPr>
          <p:cNvPr id="134" name="Google Shape;134;p8"/>
          <p:cNvSpPr txBox="1"/>
          <p:nvPr/>
        </p:nvSpPr>
        <p:spPr>
          <a:xfrm>
            <a:off x="2487951" y="1609122"/>
            <a:ext cx="38844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FFFF"/>
                </a:solidFill>
                <a:latin typeface="Calibri"/>
                <a:ea typeface="Calibri"/>
                <a:cs typeface="Calibri"/>
                <a:sym typeface="Calibri"/>
              </a:rPr>
              <a:t>85</a:t>
            </a:r>
            <a:r>
              <a:rPr b="1" i="0" lang="en-US" sz="4400">
                <a:solidFill>
                  <a:srgbClr val="FFFFFF"/>
                </a:solidFill>
                <a:latin typeface="Calibri"/>
                <a:ea typeface="Calibri"/>
                <a:cs typeface="Calibri"/>
                <a:sym typeface="Calibri"/>
              </a:rPr>
              <a:t>  </a:t>
            </a:r>
            <a:r>
              <a:rPr b="1" lang="en-US" sz="3200">
                <a:solidFill>
                  <a:srgbClr val="FFFFFF"/>
                </a:solidFill>
                <a:latin typeface="Calibri"/>
                <a:ea typeface="Calibri"/>
                <a:cs typeface="Calibri"/>
                <a:sym typeface="Calibri"/>
              </a:rPr>
              <a:t>Veterinarian</a:t>
            </a:r>
            <a:r>
              <a:rPr b="1" i="0" lang="en-US" sz="3200">
                <a:solidFill>
                  <a:srgbClr val="FFFFFF"/>
                </a:solidFill>
                <a:latin typeface="Calibri"/>
                <a:ea typeface="Calibri"/>
                <a:cs typeface="Calibri"/>
                <a:sym typeface="Calibri"/>
              </a:rPr>
              <a:t> </a:t>
            </a:r>
            <a:endParaRPr sz="440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3" title="firmalar sunum eng..jpg"/>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5"/>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145" name="Google Shape;145;p5"/>
          <p:cNvSpPr txBox="1"/>
          <p:nvPr/>
        </p:nvSpPr>
        <p:spPr>
          <a:xfrm>
            <a:off x="632059" y="972151"/>
            <a:ext cx="4575300" cy="5048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Market Share      </a:t>
            </a:r>
            <a:r>
              <a:rPr b="1" lang="en-US" sz="2800">
                <a:solidFill>
                  <a:schemeClr val="dk1"/>
                </a:solidFill>
                <a:latin typeface="Calibri"/>
                <a:ea typeface="Calibri"/>
                <a:cs typeface="Calibri"/>
                <a:sym typeface="Calibri"/>
              </a:rPr>
              <a:t>% 87 </a:t>
            </a:r>
            <a:endParaRPr/>
          </a:p>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Growth                </a:t>
            </a:r>
            <a:r>
              <a:rPr b="1" lang="en-US" sz="2800">
                <a:solidFill>
                  <a:schemeClr val="dk1"/>
                </a:solidFill>
                <a:latin typeface="Calibri"/>
                <a:ea typeface="Calibri"/>
                <a:cs typeface="Calibri"/>
                <a:sym typeface="Calibri"/>
              </a:rPr>
              <a:t>1,4</a:t>
            </a:r>
            <a:r>
              <a:rPr lang="en-US" sz="2800">
                <a:solidFill>
                  <a:schemeClr val="dk1"/>
                </a:solidFill>
                <a:latin typeface="Calibri"/>
                <a:ea typeface="Calibri"/>
                <a:cs typeface="Calibri"/>
                <a:sym typeface="Calibri"/>
              </a:rPr>
              <a:t> </a:t>
            </a:r>
            <a:r>
              <a:rPr b="1" lang="en-US" sz="2800">
                <a:solidFill>
                  <a:schemeClr val="dk1"/>
                </a:solidFill>
                <a:latin typeface="Calibri"/>
                <a:ea typeface="Calibri"/>
                <a:cs typeface="Calibri"/>
                <a:sym typeface="Calibri"/>
              </a:rPr>
              <a:t>x</a:t>
            </a:r>
            <a:endParaRPr b="1"/>
          </a:p>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Product               </a:t>
            </a:r>
            <a:r>
              <a:rPr b="1" lang="en-US" sz="2800">
                <a:solidFill>
                  <a:schemeClr val="dk1"/>
                </a:solidFill>
                <a:latin typeface="Calibri"/>
                <a:ea typeface="Calibri"/>
                <a:cs typeface="Calibri"/>
                <a:sym typeface="Calibri"/>
              </a:rPr>
              <a:t>15.000</a:t>
            </a:r>
            <a:r>
              <a:rPr lang="en-US" sz="2800">
                <a:solidFill>
                  <a:schemeClr val="dk1"/>
                </a:solidFill>
                <a:latin typeface="Calibri"/>
                <a:ea typeface="Calibri"/>
                <a:cs typeface="Calibri"/>
                <a:sym typeface="Calibri"/>
              </a:rPr>
              <a:t> </a:t>
            </a:r>
            <a:endParaRPr/>
          </a:p>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Customer            </a:t>
            </a:r>
            <a:r>
              <a:rPr b="1" lang="en-US" sz="2800">
                <a:solidFill>
                  <a:schemeClr val="dk1"/>
                </a:solidFill>
                <a:latin typeface="Calibri"/>
                <a:ea typeface="Calibri"/>
                <a:cs typeface="Calibri"/>
                <a:sym typeface="Calibri"/>
              </a:rPr>
              <a:t>13.000</a:t>
            </a:r>
            <a:endParaRPr/>
          </a:p>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Educatıon            </a:t>
            </a:r>
            <a:r>
              <a:rPr b="1" lang="en-US" sz="2800">
                <a:solidFill>
                  <a:schemeClr val="dk1"/>
                </a:solidFill>
                <a:latin typeface="Calibri"/>
                <a:ea typeface="Calibri"/>
                <a:cs typeface="Calibri"/>
                <a:sym typeface="Calibri"/>
              </a:rPr>
              <a:t>3500</a:t>
            </a:r>
            <a:endParaRPr/>
          </a:p>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Brand                   </a:t>
            </a:r>
            <a:r>
              <a:rPr b="1" lang="en-US" sz="2800">
                <a:solidFill>
                  <a:schemeClr val="dk1"/>
                </a:solidFill>
                <a:latin typeface="Calibri"/>
                <a:ea typeface="Calibri"/>
                <a:cs typeface="Calibri"/>
                <a:sym typeface="Calibri"/>
              </a:rPr>
              <a:t>150</a:t>
            </a:r>
            <a:endParaRPr/>
          </a:p>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Employee             </a:t>
            </a:r>
            <a:r>
              <a:rPr b="1" lang="en-US" sz="2800">
                <a:solidFill>
                  <a:schemeClr val="dk1"/>
                </a:solidFill>
                <a:latin typeface="Calibri"/>
                <a:ea typeface="Calibri"/>
                <a:cs typeface="Calibri"/>
                <a:sym typeface="Calibri"/>
              </a:rPr>
              <a:t>6</a:t>
            </a:r>
            <a:r>
              <a:rPr b="1" lang="en-US" sz="2800">
                <a:solidFill>
                  <a:schemeClr val="dk1"/>
                </a:solidFill>
                <a:latin typeface="Calibri"/>
                <a:ea typeface="Calibri"/>
                <a:cs typeface="Calibri"/>
                <a:sym typeface="Calibri"/>
              </a:rPr>
              <a:t>00</a:t>
            </a:r>
            <a:endParaRPr/>
          </a:p>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Supplier               </a:t>
            </a:r>
            <a:r>
              <a:rPr b="1" lang="en-US" sz="2800">
                <a:solidFill>
                  <a:schemeClr val="dk1"/>
                </a:solidFill>
                <a:latin typeface="Calibri"/>
                <a:ea typeface="Calibri"/>
                <a:cs typeface="Calibri"/>
                <a:sym typeface="Calibri"/>
              </a:rPr>
              <a:t>180</a:t>
            </a:r>
            <a:endParaRPr b="1" sz="2800">
              <a:solidFill>
                <a:schemeClr val="dk1"/>
              </a:solidFill>
              <a:latin typeface="Calibri"/>
              <a:ea typeface="Calibri"/>
              <a:cs typeface="Calibri"/>
              <a:sym typeface="Calibri"/>
            </a:endParaRPr>
          </a:p>
        </p:txBody>
      </p:sp>
      <p:sp>
        <p:nvSpPr>
          <p:cNvPr id="146" name="Google Shape;146;p5"/>
          <p:cNvSpPr txBox="1"/>
          <p:nvPr/>
        </p:nvSpPr>
        <p:spPr>
          <a:xfrm>
            <a:off x="4475749" y="2200304"/>
            <a:ext cx="3753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a:t>
            </a:r>
            <a:endParaRPr b="1" sz="3200">
              <a:solidFill>
                <a:schemeClr val="dk1"/>
              </a:solidFill>
              <a:latin typeface="Calibri"/>
              <a:ea typeface="Calibri"/>
              <a:cs typeface="Calibri"/>
              <a:sym typeface="Calibri"/>
            </a:endParaRPr>
          </a:p>
        </p:txBody>
      </p:sp>
      <p:sp>
        <p:nvSpPr>
          <p:cNvPr id="147" name="Google Shape;147;p5"/>
          <p:cNvSpPr txBox="1"/>
          <p:nvPr/>
        </p:nvSpPr>
        <p:spPr>
          <a:xfrm>
            <a:off x="4038446" y="4099986"/>
            <a:ext cx="3753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a:t>
            </a:r>
            <a:endParaRPr b="1" sz="3200">
              <a:solidFill>
                <a:schemeClr val="dk1"/>
              </a:solidFill>
              <a:latin typeface="Calibri"/>
              <a:ea typeface="Calibri"/>
              <a:cs typeface="Calibri"/>
              <a:sym typeface="Calibri"/>
            </a:endParaRPr>
          </a:p>
        </p:txBody>
      </p:sp>
      <p:sp>
        <p:nvSpPr>
          <p:cNvPr id="148" name="Google Shape;148;p5"/>
          <p:cNvSpPr txBox="1"/>
          <p:nvPr/>
        </p:nvSpPr>
        <p:spPr>
          <a:xfrm>
            <a:off x="4100364" y="4691605"/>
            <a:ext cx="3753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a:t>
            </a:r>
            <a:endParaRPr b="1" sz="3200">
              <a:solidFill>
                <a:schemeClr val="dk1"/>
              </a:solidFill>
              <a:latin typeface="Calibri"/>
              <a:ea typeface="Calibri"/>
              <a:cs typeface="Calibri"/>
              <a:sym typeface="Calibri"/>
            </a:endParaRPr>
          </a:p>
        </p:txBody>
      </p:sp>
      <p:sp>
        <p:nvSpPr>
          <p:cNvPr id="149" name="Google Shape;149;p5"/>
          <p:cNvSpPr txBox="1"/>
          <p:nvPr/>
        </p:nvSpPr>
        <p:spPr>
          <a:xfrm>
            <a:off x="4203545" y="3463452"/>
            <a:ext cx="3753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a:t>
            </a:r>
            <a:endParaRPr b="1" sz="3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6"/>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6" title="global (1).jpg"/>
          <p:cNvPicPr preferRelativeResize="0"/>
          <p:nvPr/>
        </p:nvPicPr>
        <p:blipFill>
          <a:blip r:embed="rId3">
            <a:alphaModFix/>
          </a:blip>
          <a:stretch>
            <a:fillRect/>
          </a:stretch>
        </p:blipFill>
        <p:spPr>
          <a:xfrm>
            <a:off x="258957" y="0"/>
            <a:ext cx="11933036" cy="6857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2025-01-29T20:04:35Z</dcterms:created>
  <dc:creator>TUĞBA OĞUZ</dc:creator>
</cp:coreProperties>
</file>